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58" r:id="rId3"/>
    <p:sldId id="261" r:id="rId4"/>
    <p:sldId id="343" r:id="rId5"/>
    <p:sldId id="372" r:id="rId6"/>
    <p:sldId id="373" r:id="rId7"/>
    <p:sldId id="374" r:id="rId8"/>
    <p:sldId id="375" r:id="rId9"/>
    <p:sldId id="376" r:id="rId10"/>
    <p:sldId id="377" r:id="rId11"/>
    <p:sldId id="378" r:id="rId12"/>
    <p:sldId id="379" r:id="rId13"/>
    <p:sldId id="381" r:id="rId14"/>
    <p:sldId id="380" r:id="rId15"/>
    <p:sldId id="382" r:id="rId16"/>
    <p:sldId id="383" r:id="rId17"/>
    <p:sldId id="317" r:id="rId18"/>
    <p:sldId id="333" r:id="rId19"/>
    <p:sldId id="331" r:id="rId20"/>
    <p:sldId id="371" r:id="rId21"/>
    <p:sldId id="384" r:id="rId22"/>
    <p:sldId id="319" r:id="rId23"/>
    <p:sldId id="358" r:id="rId24"/>
    <p:sldId id="387" r:id="rId25"/>
    <p:sldId id="388" r:id="rId26"/>
    <p:sldId id="389" r:id="rId27"/>
    <p:sldId id="390" r:id="rId28"/>
    <p:sldId id="391" r:id="rId29"/>
    <p:sldId id="392" r:id="rId30"/>
    <p:sldId id="413" r:id="rId31"/>
    <p:sldId id="414" r:id="rId32"/>
    <p:sldId id="313" r:id="rId33"/>
    <p:sldId id="394" r:id="rId34"/>
    <p:sldId id="393" r:id="rId35"/>
    <p:sldId id="314" r:id="rId36"/>
    <p:sldId id="325" r:id="rId37"/>
    <p:sldId id="397" r:id="rId38"/>
    <p:sldId id="399" r:id="rId39"/>
    <p:sldId id="400" r:id="rId40"/>
    <p:sldId id="412" r:id="rId41"/>
    <p:sldId id="401" r:id="rId42"/>
    <p:sldId id="403" r:id="rId43"/>
    <p:sldId id="409" r:id="rId44"/>
    <p:sldId id="404" r:id="rId45"/>
    <p:sldId id="405" r:id="rId46"/>
    <p:sldId id="406" r:id="rId47"/>
    <p:sldId id="410" r:id="rId48"/>
    <p:sldId id="411" r:id="rId49"/>
  </p:sldIdLst>
  <p:sldSz cx="12193588" cy="6858000"/>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73A1C"/>
    <a:srgbClr val="E9C7BB"/>
    <a:srgbClr val="E9917E"/>
    <a:srgbClr val="404040"/>
    <a:srgbClr val="C30211"/>
    <a:srgbClr val="E93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431" autoAdjust="0"/>
    <p:restoredTop sz="93308"/>
  </p:normalViewPr>
  <p:slideViewPr>
    <p:cSldViewPr snapToGrid="0" snapToObjects="1">
      <p:cViewPr varScale="1">
        <p:scale>
          <a:sx n="82" d="100"/>
          <a:sy n="82" d="100"/>
        </p:scale>
        <p:origin x="200" y="408"/>
      </p:cViewPr>
      <p:guideLst>
        <p:guide orient="horz" pos="2160"/>
        <p:guide pos="3877"/>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6T15:19:09.36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1,'60'0,"-10"0,-32 0,-4 0,1 2,1-1,6 1,-3 1,2-2,-7 1,0 1,4-3,-3 3,17 0,-8-2,9 2,-11-1,3-1,-10 2,5-1,-8-1,12 1,-1 1,7 1,-1 0,-12 0,-1-3,10 1,-4-2,23 3,-14-2,7 2,-12-3,-1 3,-10-3,-1 3,1-3,0 0,12 0,-1 0,8 0,-4 0,-10 0,-6 0,5 0,-5 0,9-2,-10-2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6T15:19:12.822"/>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1,'48'0,"-6"0,-28 0,0 2,12-1,-1 4,10-4,-3 5,-9-3,5 1,-6 1,16-4,-2 5,8-5,2 2,-10 0,3-2,-13 4,-5-4,-4 1,1-2,7 0,-3 0,11 0,-3 3,4-2,-4 2,-1 0,-10-3,-2 3,0-3,2 0,10 0,5 0,5 3,-7-2,0 2,-17 0,6-3,-10 3,5-3,-2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6T15:19:15.96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0,'75'0,"11"0,-13 0,-22 0,0 0,41 0,-40 0,-2 0,19 0,-1 0,-15 4,18-3,7 6,17-2,2 0,-11-1,0-4,-20 0,-10 0,-12 0,-19 0,-7 0,-1 0,9 0,6 0,3 0,2 0,-7 0,8 0,-3 0,-8 0,-6 0,-12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D89B0-06DC-4C3C-928F-81B9BF7F9A08}" type="datetimeFigureOut">
              <a:rPr lang="zh-CN" altLang="en-US" smtClean="0"/>
              <a:t>2019/9/27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826DA-7D06-480A-B2FE-0DDF4165D2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C826DA-7D06-480A-B2FE-0DDF4165D219}"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93929"/>
        </a:solidFill>
        <a:effectLst/>
      </p:bgPr>
    </p:bg>
    <p:spTree>
      <p:nvGrpSpPr>
        <p:cNvPr id="1" name=""/>
        <p:cNvGrpSpPr/>
        <p:nvPr/>
      </p:nvGrpSpPr>
      <p:grpSpPr>
        <a:xfrm>
          <a:off x="0" y="0"/>
          <a:ext cx="0" cy="0"/>
          <a:chOff x="0" y="0"/>
          <a:chExt cx="0" cy="0"/>
        </a:xfrm>
      </p:grpSpPr>
      <p:sp>
        <p:nvSpPr>
          <p:cNvPr id="2" name="矩形 1"/>
          <p:cNvSpPr/>
          <p:nvPr userDrawn="1"/>
        </p:nvSpPr>
        <p:spPr>
          <a:xfrm>
            <a:off x="440661" y="759873"/>
            <a:ext cx="662361" cy="379656"/>
          </a:xfrm>
          <a:prstGeom prst="rect">
            <a:avLst/>
          </a:prstGeom>
        </p:spPr>
        <p:txBody>
          <a:bodyPr wrap="none">
            <a:spAutoFit/>
          </a:bodyPr>
          <a:lstStyle/>
          <a:p>
            <a:r>
              <a:rPr lang="zh-CN" altLang="en-US" sz="1865" dirty="0">
                <a:solidFill>
                  <a:srgbClr val="FFFFFF"/>
                </a:solidFill>
                <a:latin typeface="Segoe UI Light" panose="020B0502040204020203"/>
                <a:ea typeface="微软雅黑" panose="020B0503020204020204" charset="-122"/>
                <a:cs typeface="Segoe UI Light" panose="020B0502040204020203"/>
              </a:rPr>
              <a:t>标注</a:t>
            </a:r>
          </a:p>
        </p:txBody>
      </p:sp>
      <p:sp>
        <p:nvSpPr>
          <p:cNvPr id="3" name="矩形 2"/>
          <p:cNvSpPr/>
          <p:nvPr userDrawn="1"/>
        </p:nvSpPr>
        <p:spPr>
          <a:xfrm>
            <a:off x="2858045" y="841948"/>
            <a:ext cx="1336033" cy="3292440"/>
          </a:xfrm>
          <a:prstGeom prst="rect">
            <a:avLst/>
          </a:prstGeom>
        </p:spPr>
        <p:txBody>
          <a:bodyPr wrap="square">
            <a:spAutoFit/>
          </a:bodyPr>
          <a:lstStyle/>
          <a:p>
            <a:pPr>
              <a:lnSpc>
                <a:spcPct val="130000"/>
              </a:lnSpc>
            </a:pPr>
            <a:r>
              <a:rPr lang="zh-CN" altLang="en-US" sz="1335" dirty="0">
                <a:solidFill>
                  <a:srgbClr val="FFFFFF"/>
                </a:solidFill>
                <a:latin typeface="Segoe UI Light" panose="020B0502040204020203"/>
                <a:ea typeface="微软雅黑" panose="020B0503020204020204" charset="-122"/>
                <a:cs typeface="Segoe UI Light" panose="020B0502040204020203"/>
              </a:rPr>
              <a:t>字体使用 </a:t>
            </a: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r>
              <a:rPr lang="zh-CN" altLang="en-US" sz="1335" dirty="0">
                <a:solidFill>
                  <a:srgbClr val="FFFFFF"/>
                </a:solidFill>
                <a:latin typeface="Segoe UI Light" panose="020B0502040204020203"/>
                <a:ea typeface="微软雅黑" panose="020B0503020204020204" charset="-122"/>
                <a:cs typeface="Segoe UI Light" panose="020B0502040204020203"/>
              </a:rPr>
              <a:t>行距</a:t>
            </a: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r>
              <a:rPr lang="zh-CN" altLang="en-US" sz="1335" dirty="0">
                <a:solidFill>
                  <a:srgbClr val="FFFFFF"/>
                </a:solidFill>
                <a:latin typeface="Segoe UI Light" panose="020B0502040204020203"/>
                <a:ea typeface="微软雅黑" panose="020B0503020204020204" charset="-122"/>
                <a:cs typeface="Segoe UI Light" panose="020B0502040204020203"/>
              </a:rPr>
              <a:t>背景图片出处</a:t>
            </a:r>
          </a:p>
          <a:p>
            <a:pPr>
              <a:lnSpc>
                <a:spcPct val="130000"/>
              </a:lnSpc>
            </a:pPr>
            <a:endParaRPr lang="zh-CN" altLang="en-US"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zh-CN" altLang="en-US"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r>
              <a:rPr lang="zh-CN" altLang="en-US" sz="1335" dirty="0">
                <a:solidFill>
                  <a:srgbClr val="FFFFFF"/>
                </a:solidFill>
                <a:latin typeface="Segoe UI Light" panose="020B0502040204020203"/>
                <a:ea typeface="微软雅黑" panose="020B0503020204020204" charset="-122"/>
                <a:cs typeface="Segoe UI Light" panose="020B0502040204020203"/>
              </a:rPr>
              <a:t>声明</a:t>
            </a:r>
            <a:endParaRPr lang="en-US" altLang="zh-CN" sz="1335" dirty="0">
              <a:solidFill>
                <a:srgbClr val="FFFFFF"/>
              </a:solidFill>
              <a:latin typeface="Segoe UI Light" panose="020B0502040204020203"/>
              <a:ea typeface="微软雅黑" panose="020B0503020204020204" charset="-122"/>
              <a:cs typeface="Segoe UI Light" panose="020B0502040204020203"/>
            </a:endParaRPr>
          </a:p>
        </p:txBody>
      </p:sp>
      <p:sp>
        <p:nvSpPr>
          <p:cNvPr id="4" name="矩形 3"/>
          <p:cNvSpPr/>
          <p:nvPr userDrawn="1"/>
        </p:nvSpPr>
        <p:spPr>
          <a:xfrm>
            <a:off x="4395623" y="841948"/>
            <a:ext cx="3612598" cy="3825791"/>
          </a:xfrm>
          <a:prstGeom prst="rect">
            <a:avLst/>
          </a:prstGeom>
        </p:spPr>
        <p:txBody>
          <a:bodyPr wrap="square">
            <a:spAutoFit/>
          </a:bodyPr>
          <a:lstStyle/>
          <a:p>
            <a:pPr>
              <a:lnSpc>
                <a:spcPct val="130000"/>
              </a:lnSpc>
            </a:pPr>
            <a:r>
              <a:rPr lang="zh-CN" altLang="en-US" sz="1335" dirty="0">
                <a:solidFill>
                  <a:srgbClr val="FFFFFF"/>
                </a:solidFill>
                <a:latin typeface="Segoe UI Light" panose="020B0502040204020203"/>
                <a:ea typeface="微软雅黑" panose="020B0503020204020204" charset="-122"/>
                <a:cs typeface="Segoe UI Light" panose="020B0502040204020203"/>
              </a:rPr>
              <a:t>英文 </a:t>
            </a:r>
            <a:r>
              <a:rPr lang="en-US" altLang="zh-CN" sz="1335" dirty="0">
                <a:solidFill>
                  <a:srgbClr val="FFFFFF"/>
                </a:solidFill>
                <a:latin typeface="Segoe UI Light" panose="020B0502040204020203"/>
                <a:cs typeface="Segoe UI Light" panose="020B0502040204020203"/>
              </a:rPr>
              <a:t>Century Gothic</a:t>
            </a: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r>
              <a:rPr lang="zh-CN" altLang="en-US" sz="1335" dirty="0">
                <a:solidFill>
                  <a:srgbClr val="FFFFFF"/>
                </a:solidFill>
                <a:latin typeface="Segoe UI Light" panose="020B0502040204020203"/>
                <a:ea typeface="微软雅黑" panose="020B0503020204020204" charset="-122"/>
                <a:cs typeface="Segoe UI Light" panose="020B0502040204020203"/>
              </a:rPr>
              <a:t>中文 微软雅黑</a:t>
            </a: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r>
              <a:rPr lang="zh-CN" altLang="en-US" sz="1335" dirty="0">
                <a:solidFill>
                  <a:srgbClr val="FFFFFF"/>
                </a:solidFill>
                <a:latin typeface="Segoe UI Light" panose="020B0502040204020203"/>
                <a:ea typeface="微软雅黑" panose="020B0503020204020204" charset="-122"/>
                <a:cs typeface="Segoe UI Light" panose="020B0502040204020203"/>
              </a:rPr>
              <a:t>正文 </a:t>
            </a:r>
            <a:r>
              <a:rPr lang="en-US" altLang="zh-CN" sz="1335" dirty="0">
                <a:solidFill>
                  <a:srgbClr val="FFFFFF"/>
                </a:solidFill>
                <a:latin typeface="Segoe UI Light" panose="020B0502040204020203"/>
                <a:ea typeface="微软雅黑" panose="020B0503020204020204" charset="-122"/>
                <a:cs typeface="Segoe UI Light" panose="020B0502040204020203"/>
              </a:rPr>
              <a:t>1.3</a:t>
            </a: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en-US" altLang="zh-CN"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r>
              <a:rPr lang="en-US" altLang="zh-CN" sz="1335" dirty="0" err="1">
                <a:solidFill>
                  <a:srgbClr val="FFFFFF"/>
                </a:solidFill>
                <a:latin typeface="Segoe UI Light" panose="020B0502040204020203"/>
                <a:ea typeface="微软雅黑" panose="020B0503020204020204" charset="-122"/>
                <a:cs typeface="Segoe UI Light" panose="020B0502040204020203"/>
              </a:rPr>
              <a:t>cn.bing.com</a:t>
            </a:r>
            <a:endParaRPr lang="zh-CN" altLang="en-US"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zh-CN" altLang="en-US"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endParaRPr lang="zh-CN" altLang="en-US" sz="1335" dirty="0">
              <a:solidFill>
                <a:srgbClr val="FFFFFF"/>
              </a:solidFill>
              <a:latin typeface="Segoe UI Light" panose="020B0502040204020203"/>
              <a:ea typeface="微软雅黑" panose="020B0503020204020204" charset="-122"/>
              <a:cs typeface="Segoe UI Light" panose="020B0502040204020203"/>
            </a:endParaRPr>
          </a:p>
          <a:p>
            <a:pPr>
              <a:lnSpc>
                <a:spcPct val="130000"/>
              </a:lnSpc>
            </a:pPr>
            <a:r>
              <a:rPr lang="zh-CN" altLang="en-US" sz="1335" dirty="0">
                <a:solidFill>
                  <a:prstClr val="white"/>
                </a:solidFill>
              </a:rPr>
              <a:t>互联网是一个开放共享的平台</a:t>
            </a:r>
          </a:p>
          <a:p>
            <a:pPr>
              <a:lnSpc>
                <a:spcPct val="130000"/>
              </a:lnSpc>
            </a:pPr>
            <a:r>
              <a:rPr kumimoji="1" lang="en-US" altLang="zh-CN" sz="1335" dirty="0">
                <a:solidFill>
                  <a:srgbClr val="FFFFFF"/>
                </a:solidFill>
                <a:latin typeface="Segoe UI Light" panose="020B0502040204020203"/>
                <a:cs typeface="Segoe UI Light" panose="020B0502040204020203"/>
              </a:rPr>
              <a:t>OfficePLUS</a:t>
            </a:r>
            <a:r>
              <a:rPr lang="zh-CN" altLang="en-US" sz="1335" dirty="0">
                <a:solidFill>
                  <a:prstClr val="white"/>
                </a:solidFill>
              </a:rPr>
              <a:t> 部分设计灵感与元素来源于网络</a:t>
            </a:r>
          </a:p>
          <a:p>
            <a:pPr>
              <a:lnSpc>
                <a:spcPct val="130000"/>
              </a:lnSpc>
            </a:pPr>
            <a:r>
              <a:rPr lang="zh-CN" altLang="en-US" sz="1335" dirty="0">
                <a:solidFill>
                  <a:prstClr val="white"/>
                </a:solidFill>
              </a:rPr>
              <a:t>如有建议请联系 </a:t>
            </a:r>
            <a:r>
              <a:rPr lang="zh-CN" altLang="en-US" sz="1335" dirty="0">
                <a:solidFill>
                  <a:prstClr val="white"/>
                </a:solidFill>
                <a:latin typeface="Segoe UI Light" panose="020B0502040204020203" charset="0"/>
                <a:ea typeface="Segoe UI Light" panose="020B0502040204020203" charset="0"/>
                <a:cs typeface="Segoe UI Light" panose="020B0502040204020203" charset="0"/>
              </a:rPr>
              <a:t>officeplus@microsoft.com</a:t>
            </a:r>
            <a:endParaRPr lang="en-US" altLang="zh-CN" sz="1335" dirty="0">
              <a:solidFill>
                <a:srgbClr val="FFFFFF"/>
              </a:solidFill>
              <a:latin typeface="Segoe UI Light" panose="020B0502040204020203" charset="0"/>
              <a:ea typeface="Segoe UI Light" panose="020B0502040204020203" charset="0"/>
              <a:cs typeface="Segoe UI Light" panose="020B0502040204020203" charset="0"/>
            </a:endParaRPr>
          </a:p>
        </p:txBody>
      </p:sp>
      <p:sp>
        <p:nvSpPr>
          <p:cNvPr id="5" name="矩形 4"/>
          <p:cNvSpPr/>
          <p:nvPr userDrawn="1"/>
        </p:nvSpPr>
        <p:spPr>
          <a:xfrm>
            <a:off x="440661" y="182445"/>
            <a:ext cx="816249" cy="256545"/>
          </a:xfrm>
          <a:prstGeom prst="rect">
            <a:avLst/>
          </a:prstGeom>
        </p:spPr>
        <p:txBody>
          <a:bodyPr wrap="none">
            <a:spAutoFit/>
          </a:bodyPr>
          <a:lstStyle/>
          <a:p>
            <a:r>
              <a:rPr kumimoji="1" lang="en-US" altLang="zh-CN" sz="1065" dirty="0">
                <a:solidFill>
                  <a:srgbClr val="FFFFFF"/>
                </a:solidFill>
                <a:latin typeface="Segoe UI Light" panose="020B0502040204020203"/>
                <a:cs typeface="Segoe UI Light" panose="020B0502040204020203"/>
              </a:rPr>
              <a:t>OfficePLUS</a:t>
            </a:r>
            <a:endParaRPr lang="zh-CN" altLang="en-US" sz="1065" dirty="0">
              <a:solidFill>
                <a:schemeClr val="bg1"/>
              </a:solidFill>
              <a:latin typeface="Segoe UI Light" panose="020B0502040204020203"/>
              <a:cs typeface="Segoe UI Light" panose="020B0502040204020203"/>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6096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1028" name="Picture 4" descr="C:\Users\buxiaoqian.CCT\Desktop\标准PPT\素材\图片1.png"/>
          <p:cNvPicPr>
            <a:picLocks noChangeAspect="1" noChangeArrowheads="1"/>
          </p:cNvPicPr>
          <p:nvPr/>
        </p:nvPicPr>
        <p:blipFill>
          <a:blip r:embed="rId3"/>
          <a:srcRect/>
          <a:stretch>
            <a:fillRect/>
          </a:stretch>
        </p:blipFill>
        <p:spPr bwMode="auto">
          <a:xfrm>
            <a:off x="0" y="0"/>
            <a:ext cx="8008938" cy="6869112"/>
          </a:xfrm>
          <a:prstGeom prst="rect">
            <a:avLst/>
          </a:prstGeom>
          <a:noFill/>
        </p:spPr>
      </p:pic>
      <p:sp>
        <p:nvSpPr>
          <p:cNvPr id="2" name="矩形 1">
            <a:extLst>
              <a:ext uri="{FF2B5EF4-FFF2-40B4-BE49-F238E27FC236}">
                <a16:creationId xmlns:a16="http://schemas.microsoft.com/office/drawing/2014/main" id="{8B159A18-E251-0C41-B90B-E538DBB7FBD1}"/>
              </a:ext>
            </a:extLst>
          </p:cNvPr>
          <p:cNvSpPr/>
          <p:nvPr/>
        </p:nvSpPr>
        <p:spPr>
          <a:xfrm>
            <a:off x="672451" y="2057537"/>
            <a:ext cx="6664036" cy="1754326"/>
          </a:xfrm>
          <a:prstGeom prst="rect">
            <a:avLst/>
          </a:prstGeom>
        </p:spPr>
        <p:txBody>
          <a:bodyPr wrap="square">
            <a:spAutoFit/>
          </a:bodyPr>
          <a:lstStyle/>
          <a:p>
            <a:pPr fontAlgn="base"/>
            <a:r>
              <a:rPr lang="en" altLang="zh-CN" sz="3600" b="1" dirty="0">
                <a:solidFill>
                  <a:schemeClr val="bg1"/>
                </a:solidFill>
                <a:latin typeface="Helvetica" pitchFamily="2" charset="0"/>
              </a:rPr>
              <a:t>Risk Management Lessons from Long-Term Capital Management</a:t>
            </a:r>
            <a:endParaRPr lang="en" altLang="zh-CN" sz="3600" b="1" i="0" dirty="0">
              <a:solidFill>
                <a:schemeClr val="bg1"/>
              </a:solidFill>
              <a:effectLst/>
              <a:latin typeface="Helvetica" pitchFamily="2" charset="0"/>
            </a:endParaRPr>
          </a:p>
        </p:txBody>
      </p:sp>
      <p:sp>
        <p:nvSpPr>
          <p:cNvPr id="3" name="文本框 2">
            <a:extLst>
              <a:ext uri="{FF2B5EF4-FFF2-40B4-BE49-F238E27FC236}">
                <a16:creationId xmlns:a16="http://schemas.microsoft.com/office/drawing/2014/main" id="{3BB33C1A-AA46-5D4E-9246-381A143BA0B0}"/>
              </a:ext>
            </a:extLst>
          </p:cNvPr>
          <p:cNvSpPr txBox="1"/>
          <p:nvPr/>
        </p:nvSpPr>
        <p:spPr>
          <a:xfrm>
            <a:off x="2189018" y="5430983"/>
            <a:ext cx="4699300" cy="646331"/>
          </a:xfrm>
          <a:prstGeom prst="rect">
            <a:avLst/>
          </a:prstGeom>
          <a:noFill/>
        </p:spPr>
        <p:txBody>
          <a:bodyPr wrap="none" rtlCol="0">
            <a:spAutoFit/>
          </a:bodyPr>
          <a:lstStyle/>
          <a:p>
            <a:r>
              <a:rPr lang="en-US" altLang="zh-CN" sz="3600" b="1" dirty="0">
                <a:solidFill>
                  <a:schemeClr val="bg1"/>
                </a:solidFill>
                <a:latin typeface="Helvetica" pitchFamily="2" charset="0"/>
              </a:rPr>
              <a:t>Speaker : </a:t>
            </a:r>
            <a:r>
              <a:rPr lang="en-US" altLang="zh-CN" sz="3600" b="1" dirty="0" err="1">
                <a:solidFill>
                  <a:schemeClr val="bg1"/>
                </a:solidFill>
                <a:latin typeface="Helvetica" pitchFamily="2" charset="0"/>
              </a:rPr>
              <a:t>Yichen</a:t>
            </a:r>
            <a:r>
              <a:rPr lang="en-US" altLang="zh-CN" sz="3600" b="1" dirty="0">
                <a:solidFill>
                  <a:schemeClr val="bg1"/>
                </a:solidFill>
                <a:latin typeface="Helvetica" pitchFamily="2" charset="0"/>
              </a:rPr>
              <a:t> Liu</a:t>
            </a:r>
            <a:endParaRPr lang="zh-CN" altLang="en-US" sz="3600" b="1" dirty="0">
              <a:solidFill>
                <a:schemeClr val="bg1"/>
              </a:solidFill>
              <a:latin typeface="Helvetic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pic>
        <p:nvPicPr>
          <p:cNvPr id="4" name="图片 3">
            <a:extLst>
              <a:ext uri="{FF2B5EF4-FFF2-40B4-BE49-F238E27FC236}">
                <a16:creationId xmlns:a16="http://schemas.microsoft.com/office/drawing/2014/main" id="{4E39E519-9523-3747-867C-D87F2B6A4C53}"/>
              </a:ext>
            </a:extLst>
          </p:cNvPr>
          <p:cNvPicPr>
            <a:picLocks noChangeAspect="1"/>
          </p:cNvPicPr>
          <p:nvPr/>
        </p:nvPicPr>
        <p:blipFill>
          <a:blip r:embed="rId3"/>
          <a:stretch>
            <a:fillRect/>
          </a:stretch>
        </p:blipFill>
        <p:spPr>
          <a:xfrm>
            <a:off x="3921986" y="248866"/>
            <a:ext cx="6489700" cy="4648200"/>
          </a:xfrm>
          <a:prstGeom prst="rect">
            <a:avLst/>
          </a:prstGeom>
        </p:spPr>
      </p:pic>
      <p:sp>
        <p:nvSpPr>
          <p:cNvPr id="5" name="矩形 4">
            <a:extLst>
              <a:ext uri="{FF2B5EF4-FFF2-40B4-BE49-F238E27FC236}">
                <a16:creationId xmlns:a16="http://schemas.microsoft.com/office/drawing/2014/main" id="{6617BB0C-31C1-BA43-8462-E96371610AAD}"/>
              </a:ext>
            </a:extLst>
          </p:cNvPr>
          <p:cNvSpPr/>
          <p:nvPr/>
        </p:nvSpPr>
        <p:spPr>
          <a:xfrm>
            <a:off x="875489" y="4727166"/>
            <a:ext cx="8217879" cy="1200329"/>
          </a:xfrm>
          <a:prstGeom prst="rect">
            <a:avLst/>
          </a:prstGeom>
        </p:spPr>
        <p:txBody>
          <a:bodyPr wrap="square">
            <a:spAutoFit/>
          </a:bodyPr>
          <a:lstStyle/>
          <a:p>
            <a:br>
              <a:rPr lang="en" altLang="zh-CN" dirty="0"/>
            </a:br>
            <a:r>
              <a:rPr lang="en" altLang="zh-CN" dirty="0">
                <a:solidFill>
                  <a:srgbClr val="333333"/>
                </a:solidFill>
                <a:latin typeface="Helvetica" pitchFamily="2" charset="0"/>
              </a:rPr>
              <a:t>This strategy worked excellently in 1995 and 1996</a:t>
            </a:r>
          </a:p>
          <a:p>
            <a:r>
              <a:rPr lang="en" altLang="zh-CN" dirty="0">
                <a:solidFill>
                  <a:srgbClr val="333333"/>
                </a:solidFill>
                <a:latin typeface="Helvetica" pitchFamily="2" charset="0"/>
              </a:rPr>
              <a:t>after-fees returns above 40%</a:t>
            </a:r>
          </a:p>
        </p:txBody>
      </p:sp>
      <p:sp>
        <p:nvSpPr>
          <p:cNvPr id="2" name="矩形 1">
            <a:extLst>
              <a:ext uri="{FF2B5EF4-FFF2-40B4-BE49-F238E27FC236}">
                <a16:creationId xmlns:a16="http://schemas.microsoft.com/office/drawing/2014/main" id="{5B64738C-E7AA-F447-AC4D-C09DC1EA1EF7}"/>
              </a:ext>
            </a:extLst>
          </p:cNvPr>
          <p:cNvSpPr/>
          <p:nvPr/>
        </p:nvSpPr>
        <p:spPr>
          <a:xfrm>
            <a:off x="875489" y="425439"/>
            <a:ext cx="2206053" cy="954107"/>
          </a:xfrm>
          <a:prstGeom prst="rect">
            <a:avLst/>
          </a:prstGeom>
        </p:spPr>
        <p:txBody>
          <a:bodyPr wrap="none">
            <a:spAutoFit/>
          </a:bodyPr>
          <a:lstStyle/>
          <a:p>
            <a:r>
              <a:rPr lang="en" altLang="zh-CN" sz="2800" dirty="0">
                <a:solidFill>
                  <a:schemeClr val="bg1"/>
                </a:solidFill>
                <a:latin typeface="Helvetica" pitchFamily="2" charset="0"/>
              </a:rPr>
              <a:t>Strategy </a:t>
            </a:r>
          </a:p>
          <a:p>
            <a:r>
              <a:rPr lang="en" altLang="zh-CN" sz="2800" dirty="0">
                <a:solidFill>
                  <a:schemeClr val="bg1"/>
                </a:solidFill>
                <a:latin typeface="Helvetica" pitchFamily="2" charset="0"/>
              </a:rPr>
              <a:t>performance</a:t>
            </a:r>
            <a:endParaRPr lang="zh-CN" altLang="en-US" sz="2800" dirty="0">
              <a:solidFill>
                <a:schemeClr val="bg1"/>
              </a:solidFill>
            </a:endParaRPr>
          </a:p>
        </p:txBody>
      </p:sp>
    </p:spTree>
    <p:extLst>
      <p:ext uri="{BB962C8B-B14F-4D97-AF65-F5344CB8AC3E}">
        <p14:creationId xmlns:p14="http://schemas.microsoft.com/office/powerpoint/2010/main" val="157557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2" name="矩形 1">
            <a:extLst>
              <a:ext uri="{FF2B5EF4-FFF2-40B4-BE49-F238E27FC236}">
                <a16:creationId xmlns:a16="http://schemas.microsoft.com/office/drawing/2014/main" id="{39BE2DEB-4102-3B4F-BB1D-AF8E3427BC03}"/>
              </a:ext>
            </a:extLst>
          </p:cNvPr>
          <p:cNvSpPr/>
          <p:nvPr/>
        </p:nvSpPr>
        <p:spPr>
          <a:xfrm>
            <a:off x="713093" y="363884"/>
            <a:ext cx="2483372" cy="1077218"/>
          </a:xfrm>
          <a:prstGeom prst="rect">
            <a:avLst/>
          </a:prstGeom>
        </p:spPr>
        <p:txBody>
          <a:bodyPr wrap="none">
            <a:spAutoFit/>
          </a:bodyPr>
          <a:lstStyle/>
          <a:p>
            <a:r>
              <a:rPr lang="en" altLang="zh-CN" sz="3200" dirty="0">
                <a:solidFill>
                  <a:schemeClr val="bg1"/>
                </a:solidFill>
                <a:latin typeface="Helvetica" pitchFamily="2" charset="0"/>
              </a:rPr>
              <a:t>Strategy </a:t>
            </a:r>
          </a:p>
          <a:p>
            <a:r>
              <a:rPr lang="en" altLang="zh-CN" sz="3200" dirty="0">
                <a:solidFill>
                  <a:schemeClr val="bg1"/>
                </a:solidFill>
                <a:latin typeface="Helvetica" pitchFamily="2" charset="0"/>
              </a:rPr>
              <a:t>performance</a:t>
            </a:r>
            <a:endParaRPr lang="zh-CN" altLang="en-US" sz="3200" dirty="0">
              <a:solidFill>
                <a:schemeClr val="bg1"/>
              </a:solidFill>
            </a:endParaRPr>
          </a:p>
        </p:txBody>
      </p:sp>
      <p:pic>
        <p:nvPicPr>
          <p:cNvPr id="4" name="图片 3">
            <a:extLst>
              <a:ext uri="{FF2B5EF4-FFF2-40B4-BE49-F238E27FC236}">
                <a16:creationId xmlns:a16="http://schemas.microsoft.com/office/drawing/2014/main" id="{86771F94-7D19-FC4E-9785-6C590BF0C06C}"/>
              </a:ext>
            </a:extLst>
          </p:cNvPr>
          <p:cNvPicPr>
            <a:picLocks noChangeAspect="1"/>
          </p:cNvPicPr>
          <p:nvPr/>
        </p:nvPicPr>
        <p:blipFill>
          <a:blip r:embed="rId3"/>
          <a:stretch>
            <a:fillRect/>
          </a:stretch>
        </p:blipFill>
        <p:spPr>
          <a:xfrm>
            <a:off x="4576307" y="290209"/>
            <a:ext cx="6426200" cy="4876800"/>
          </a:xfrm>
          <a:prstGeom prst="rect">
            <a:avLst/>
          </a:prstGeom>
        </p:spPr>
      </p:pic>
      <p:sp>
        <p:nvSpPr>
          <p:cNvPr id="5" name="矩形 4">
            <a:extLst>
              <a:ext uri="{FF2B5EF4-FFF2-40B4-BE49-F238E27FC236}">
                <a16:creationId xmlns:a16="http://schemas.microsoft.com/office/drawing/2014/main" id="{32E5D184-246D-8D48-9E71-9183488B317D}"/>
              </a:ext>
            </a:extLst>
          </p:cNvPr>
          <p:cNvSpPr/>
          <p:nvPr/>
        </p:nvSpPr>
        <p:spPr>
          <a:xfrm>
            <a:off x="0" y="3089517"/>
            <a:ext cx="11377055" cy="3785652"/>
          </a:xfrm>
          <a:prstGeom prst="rect">
            <a:avLst/>
          </a:prstGeom>
        </p:spPr>
        <p:txBody>
          <a:bodyPr wrap="square">
            <a:spAutoFit/>
          </a:bodyPr>
          <a:lstStyle/>
          <a:p>
            <a:r>
              <a:rPr lang="en" altLang="zh-CN" dirty="0">
                <a:solidFill>
                  <a:srgbClr val="333333"/>
                </a:solidFill>
                <a:latin typeface="Helvetica" pitchFamily="2" charset="0"/>
              </a:rPr>
              <a:t>The evolution of relevant yield </a:t>
            </a:r>
          </a:p>
          <a:p>
            <a:r>
              <a:rPr lang="en" altLang="zh-CN" dirty="0">
                <a:solidFill>
                  <a:srgbClr val="333333"/>
                </a:solidFill>
                <a:latin typeface="Helvetica" pitchFamily="2" charset="0"/>
              </a:rPr>
              <a:t>spreads since 1986.</a:t>
            </a: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 As the figure indicates, credit spreads were almost as narrow as they had ever been since 1986 and considerably lower than the average over the period 1986-93. -------meant convergence trades --------had become less profitable. </a:t>
            </a:r>
          </a:p>
          <a:p>
            <a:endParaRPr lang="en" altLang="zh-CN" dirty="0">
              <a:solidFill>
                <a:srgbClr val="333333"/>
              </a:solidFill>
              <a:latin typeface="Helvetica" pitchFamily="2" charset="0"/>
            </a:endParaRPr>
          </a:p>
        </p:txBody>
      </p:sp>
    </p:spTree>
    <p:extLst>
      <p:ext uri="{BB962C8B-B14F-4D97-AF65-F5344CB8AC3E}">
        <p14:creationId xmlns:p14="http://schemas.microsoft.com/office/powerpoint/2010/main" val="425478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pic>
        <p:nvPicPr>
          <p:cNvPr id="4" name="图片 3">
            <a:extLst>
              <a:ext uri="{FF2B5EF4-FFF2-40B4-BE49-F238E27FC236}">
                <a16:creationId xmlns:a16="http://schemas.microsoft.com/office/drawing/2014/main" id="{733429F0-C6C2-FF44-8AA7-E07CFC409812}"/>
              </a:ext>
            </a:extLst>
          </p:cNvPr>
          <p:cNvPicPr>
            <a:picLocks noChangeAspect="1"/>
          </p:cNvPicPr>
          <p:nvPr/>
        </p:nvPicPr>
        <p:blipFill>
          <a:blip r:embed="rId3"/>
          <a:stretch>
            <a:fillRect/>
          </a:stretch>
        </p:blipFill>
        <p:spPr>
          <a:xfrm>
            <a:off x="4104514" y="461254"/>
            <a:ext cx="7101749" cy="5025146"/>
          </a:xfrm>
          <a:prstGeom prst="rect">
            <a:avLst/>
          </a:prstGeom>
        </p:spPr>
      </p:pic>
      <p:sp>
        <p:nvSpPr>
          <p:cNvPr id="5" name="矩形 4">
            <a:extLst>
              <a:ext uri="{FF2B5EF4-FFF2-40B4-BE49-F238E27FC236}">
                <a16:creationId xmlns:a16="http://schemas.microsoft.com/office/drawing/2014/main" id="{6E51171E-FE5F-D844-9081-61BFFD51B343}"/>
              </a:ext>
            </a:extLst>
          </p:cNvPr>
          <p:cNvSpPr/>
          <p:nvPr/>
        </p:nvSpPr>
        <p:spPr>
          <a:xfrm>
            <a:off x="0" y="2011973"/>
            <a:ext cx="10901332" cy="4893647"/>
          </a:xfrm>
          <a:prstGeom prst="rect">
            <a:avLst/>
          </a:prstGeom>
        </p:spPr>
        <p:txBody>
          <a:bodyPr wrap="square">
            <a:spAutoFit/>
          </a:bodyPr>
          <a:lstStyle/>
          <a:p>
            <a:pPr fontAlgn="base"/>
            <a:r>
              <a:rPr lang="en" altLang="zh-CN" dirty="0">
                <a:solidFill>
                  <a:srgbClr val="333333"/>
                </a:solidFill>
                <a:latin typeface="Helvetica" pitchFamily="2" charset="0"/>
              </a:rPr>
              <a:t>The leverage decreased from </a:t>
            </a:r>
          </a:p>
          <a:p>
            <a:pPr fontAlgn="base"/>
            <a:r>
              <a:rPr lang="en" altLang="zh-CN" dirty="0">
                <a:solidFill>
                  <a:srgbClr val="333333"/>
                </a:solidFill>
                <a:latin typeface="Helvetica" pitchFamily="2" charset="0"/>
              </a:rPr>
              <a:t>25 to 18 due to the asset growth. </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To achieve the 40% returns,</a:t>
            </a:r>
          </a:p>
          <a:p>
            <a:pPr fontAlgn="base"/>
            <a:r>
              <a:rPr lang="en" altLang="zh-CN" dirty="0">
                <a:solidFill>
                  <a:srgbClr val="333333"/>
                </a:solidFill>
                <a:latin typeface="Helvetica" pitchFamily="2" charset="0"/>
              </a:rPr>
              <a:t> the firm had to assume </a:t>
            </a:r>
          </a:p>
          <a:p>
            <a:pPr fontAlgn="base"/>
            <a:r>
              <a:rPr lang="en" altLang="zh-CN" dirty="0">
                <a:solidFill>
                  <a:srgbClr val="333333"/>
                </a:solidFill>
                <a:latin typeface="Helvetica" pitchFamily="2" charset="0"/>
              </a:rPr>
              <a:t>greater leverage.</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So, LTCM returned capital to </a:t>
            </a:r>
          </a:p>
          <a:p>
            <a:pPr fontAlgn="base"/>
            <a:r>
              <a:rPr lang="en" altLang="zh-CN" dirty="0">
                <a:solidFill>
                  <a:srgbClr val="333333"/>
                </a:solidFill>
                <a:latin typeface="Helvetica" pitchFamily="2" charset="0"/>
              </a:rPr>
              <a:t>investors in 1997 </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By shrinking the capital base to $4.7 billion---the leverage ratio went back up to 28-------amplifying returns to investors that remained in the fund, as shown in Figure 3.</a:t>
            </a:r>
          </a:p>
        </p:txBody>
      </p:sp>
      <p:sp>
        <p:nvSpPr>
          <p:cNvPr id="2" name="矩形 1">
            <a:extLst>
              <a:ext uri="{FF2B5EF4-FFF2-40B4-BE49-F238E27FC236}">
                <a16:creationId xmlns:a16="http://schemas.microsoft.com/office/drawing/2014/main" id="{92FCB3FE-90E0-1D45-ABFE-F77F2DB86DF6}"/>
              </a:ext>
            </a:extLst>
          </p:cNvPr>
          <p:cNvSpPr/>
          <p:nvPr/>
        </p:nvSpPr>
        <p:spPr>
          <a:xfrm>
            <a:off x="756281" y="363884"/>
            <a:ext cx="2618517" cy="1077218"/>
          </a:xfrm>
          <a:prstGeom prst="rect">
            <a:avLst/>
          </a:prstGeom>
        </p:spPr>
        <p:txBody>
          <a:bodyPr wrap="square">
            <a:spAutoFit/>
          </a:bodyPr>
          <a:lstStyle/>
          <a:p>
            <a:r>
              <a:rPr lang="en" altLang="zh-CN" sz="3200" dirty="0">
                <a:solidFill>
                  <a:schemeClr val="bg1"/>
                </a:solidFill>
                <a:latin typeface="Helvetica" pitchFamily="2" charset="0"/>
              </a:rPr>
              <a:t>Strategy </a:t>
            </a:r>
          </a:p>
          <a:p>
            <a:r>
              <a:rPr lang="en" altLang="zh-CN" sz="3200" dirty="0">
                <a:solidFill>
                  <a:schemeClr val="bg1"/>
                </a:solidFill>
                <a:latin typeface="Helvetica" pitchFamily="2" charset="0"/>
              </a:rPr>
              <a:t>performance</a:t>
            </a:r>
            <a:endParaRPr lang="zh-CN" altLang="en-US" sz="3200" dirty="0">
              <a:solidFill>
                <a:schemeClr val="bg1"/>
              </a:solidFill>
            </a:endParaRPr>
          </a:p>
        </p:txBody>
      </p:sp>
    </p:spTree>
    <p:extLst>
      <p:ext uri="{BB962C8B-B14F-4D97-AF65-F5344CB8AC3E}">
        <p14:creationId xmlns:p14="http://schemas.microsoft.com/office/powerpoint/2010/main" val="51141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3" name="矩形 2">
            <a:extLst>
              <a:ext uri="{FF2B5EF4-FFF2-40B4-BE49-F238E27FC236}">
                <a16:creationId xmlns:a16="http://schemas.microsoft.com/office/drawing/2014/main" id="{9F991AE4-69AA-E544-B3FC-8922DA3005B2}"/>
              </a:ext>
            </a:extLst>
          </p:cNvPr>
          <p:cNvSpPr/>
          <p:nvPr/>
        </p:nvSpPr>
        <p:spPr>
          <a:xfrm>
            <a:off x="1003858" y="1804985"/>
            <a:ext cx="9144000" cy="4893647"/>
          </a:xfrm>
          <a:prstGeom prst="rect">
            <a:avLst/>
          </a:prstGeom>
        </p:spPr>
        <p:txBody>
          <a:bodyPr wrap="square">
            <a:spAutoFit/>
          </a:bodyPr>
          <a:lstStyle/>
          <a:p>
            <a:pPr fontAlgn="base"/>
            <a:br>
              <a:rPr lang="en" altLang="zh-CN" dirty="0">
                <a:solidFill>
                  <a:srgbClr val="333333"/>
                </a:solidFill>
                <a:latin typeface="Helvetica" pitchFamily="2" charset="0"/>
              </a:rPr>
            </a:br>
            <a:r>
              <a:rPr lang="en" altLang="zh-CN" dirty="0">
                <a:solidFill>
                  <a:srgbClr val="333333"/>
                </a:solidFill>
                <a:latin typeface="Helvetica" pitchFamily="2" charset="0"/>
              </a:rPr>
              <a:t>Increased the risks. Troubles began </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1. May and June of 1998. A downturn in the mortgage-backed securities market led to a 16% loss in LTCM's capital, which dropped from $4.7 to $4.0 billion --------increasing leverage from 28 to 31.</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2. August 17. Russia announced defaulting on its debt. --------led to a reassessment of credit and sovereign risks across all financial markets.</a:t>
            </a:r>
          </a:p>
          <a:p>
            <a:pPr fontAlgn="base"/>
            <a:r>
              <a:rPr lang="en" altLang="zh-CN" dirty="0">
                <a:solidFill>
                  <a:srgbClr val="333333"/>
                </a:solidFill>
                <a:latin typeface="Helvetica" pitchFamily="2" charset="0"/>
              </a:rPr>
              <a:t> </a:t>
            </a:r>
          </a:p>
          <a:p>
            <a:pPr fontAlgn="base"/>
            <a:r>
              <a:rPr lang="en" altLang="zh-CN" dirty="0">
                <a:solidFill>
                  <a:srgbClr val="333333"/>
                </a:solidFill>
                <a:latin typeface="Helvetica" pitchFamily="2" charset="0"/>
              </a:rPr>
              <a:t>3. August 21. LTCM lost $550 million alone</a:t>
            </a:r>
            <a:endParaRPr lang="en" altLang="zh-CN" b="0" i="0" dirty="0">
              <a:solidFill>
                <a:srgbClr val="333333"/>
              </a:solidFill>
              <a:effectLst/>
              <a:latin typeface="Helvetica" pitchFamily="2" charset="0"/>
            </a:endParaRPr>
          </a:p>
        </p:txBody>
      </p:sp>
      <p:sp>
        <p:nvSpPr>
          <p:cNvPr id="6" name="矩形 5">
            <a:extLst>
              <a:ext uri="{FF2B5EF4-FFF2-40B4-BE49-F238E27FC236}">
                <a16:creationId xmlns:a16="http://schemas.microsoft.com/office/drawing/2014/main" id="{D5D6B92F-DCBC-7D42-94B4-7A82320D9C08}"/>
              </a:ext>
            </a:extLst>
          </p:cNvPr>
          <p:cNvSpPr/>
          <p:nvPr/>
        </p:nvSpPr>
        <p:spPr>
          <a:xfrm>
            <a:off x="1003858" y="610105"/>
            <a:ext cx="1557606" cy="584775"/>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Trouble</a:t>
            </a:r>
            <a:endParaRPr lang="zh-CN"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3" name="矩形 2">
            <a:extLst>
              <a:ext uri="{FF2B5EF4-FFF2-40B4-BE49-F238E27FC236}">
                <a16:creationId xmlns:a16="http://schemas.microsoft.com/office/drawing/2014/main" id="{BABF5E13-8961-B342-A814-B249BE8350A6}"/>
              </a:ext>
            </a:extLst>
          </p:cNvPr>
          <p:cNvSpPr/>
          <p:nvPr/>
        </p:nvSpPr>
        <p:spPr>
          <a:xfrm>
            <a:off x="1196242" y="1595021"/>
            <a:ext cx="8910536" cy="5262979"/>
          </a:xfrm>
          <a:prstGeom prst="rect">
            <a:avLst/>
          </a:prstGeom>
        </p:spPr>
        <p:txBody>
          <a:bodyPr wrap="square">
            <a:spAutoFit/>
          </a:bodyPr>
          <a:lstStyle/>
          <a:p>
            <a:pPr fontAlgn="base"/>
            <a:br>
              <a:rPr lang="en" altLang="zh-CN" dirty="0">
                <a:solidFill>
                  <a:srgbClr val="333333"/>
                </a:solidFill>
                <a:latin typeface="Helvetica" pitchFamily="2" charset="0"/>
              </a:rPr>
            </a:br>
            <a:r>
              <a:rPr lang="en" altLang="zh-CN" dirty="0">
                <a:solidFill>
                  <a:srgbClr val="333333"/>
                </a:solidFill>
                <a:latin typeface="Helvetica" pitchFamily="2" charset="0"/>
              </a:rPr>
              <a:t>4. By August, the fund had lost 52% of its 31 December value. With assets still at $126 billion, the leverage ratio had increased from 28 to 55:1. LTCM badly needed new capital. But no one interest in investing</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5. September 21, the fund lost another $550 million, mostly due to increased volatility in equity markets. Bear Stearns, LTCM's prime broker, faced a large margin call from a losing LTCM T-bond futures position. It then required increased collateral, which depleted the </a:t>
            </a:r>
            <a:r>
              <a:rPr lang="en" altLang="zh-CN" dirty="0" err="1">
                <a:solidFill>
                  <a:srgbClr val="333333"/>
                </a:solidFill>
                <a:latin typeface="Helvetica" pitchFamily="2" charset="0"/>
              </a:rPr>
              <a:t>funds's</a:t>
            </a:r>
            <a:r>
              <a:rPr lang="en" altLang="zh-CN" dirty="0">
                <a:solidFill>
                  <a:srgbClr val="333333"/>
                </a:solidFill>
                <a:latin typeface="Helvetica" pitchFamily="2" charset="0"/>
              </a:rPr>
              <a:t> liquid resources. </a:t>
            </a:r>
          </a:p>
          <a:p>
            <a:pPr fontAlgn="base"/>
            <a:r>
              <a:rPr lang="en" altLang="zh-CN" dirty="0">
                <a:solidFill>
                  <a:srgbClr val="333333"/>
                </a:solidFill>
                <a:latin typeface="Helvetica" pitchFamily="2" charset="0"/>
              </a:rPr>
              <a:t>Counterparties feared that LTCM could not meet further margin calls, in which case they would have to liquidate their repo collateral.</a:t>
            </a:r>
            <a:endParaRPr lang="en" altLang="zh-CN" b="0" i="0" dirty="0">
              <a:solidFill>
                <a:srgbClr val="333333"/>
              </a:solidFill>
              <a:effectLst/>
              <a:latin typeface="Helvetica" pitchFamily="2" charset="0"/>
            </a:endParaRPr>
          </a:p>
        </p:txBody>
      </p:sp>
      <p:sp>
        <p:nvSpPr>
          <p:cNvPr id="2" name="矩形 1">
            <a:extLst>
              <a:ext uri="{FF2B5EF4-FFF2-40B4-BE49-F238E27FC236}">
                <a16:creationId xmlns:a16="http://schemas.microsoft.com/office/drawing/2014/main" id="{544D36ED-EB42-6A42-8FC8-55666E3FBC8A}"/>
              </a:ext>
            </a:extLst>
          </p:cNvPr>
          <p:cNvSpPr/>
          <p:nvPr/>
        </p:nvSpPr>
        <p:spPr>
          <a:xfrm>
            <a:off x="1175976" y="610105"/>
            <a:ext cx="1557606" cy="584775"/>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Trouble</a:t>
            </a:r>
            <a:endParaRPr lang="zh-CN"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71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3" name="矩形 2">
            <a:extLst>
              <a:ext uri="{FF2B5EF4-FFF2-40B4-BE49-F238E27FC236}">
                <a16:creationId xmlns:a16="http://schemas.microsoft.com/office/drawing/2014/main" id="{3E1156E3-36A0-C641-83EE-01615BBED32D}"/>
              </a:ext>
            </a:extLst>
          </p:cNvPr>
          <p:cNvSpPr/>
          <p:nvPr/>
        </p:nvSpPr>
        <p:spPr>
          <a:xfrm>
            <a:off x="1147863" y="2011973"/>
            <a:ext cx="9319098" cy="3046988"/>
          </a:xfrm>
          <a:prstGeom prst="rect">
            <a:avLst/>
          </a:prstGeom>
        </p:spPr>
        <p:txBody>
          <a:bodyPr wrap="square">
            <a:spAutoFit/>
          </a:bodyPr>
          <a:lstStyle/>
          <a:p>
            <a:pPr fontAlgn="base"/>
            <a:r>
              <a:rPr lang="en" altLang="zh-CN" dirty="0">
                <a:solidFill>
                  <a:srgbClr val="333333"/>
                </a:solidFill>
                <a:latin typeface="Helvetica" pitchFamily="2" charset="0"/>
              </a:rPr>
              <a:t>6. A liquidation of the fund would have forced dealers to sell off tens of billions of dollars of securities and to cover their numerous derivatives trades with LTCM. </a:t>
            </a:r>
          </a:p>
          <a:p>
            <a:pPr fontAlgn="base"/>
            <a:endParaRPr lang="en" altLang="zh-CN" dirty="0">
              <a:solidFill>
                <a:srgbClr val="333333"/>
              </a:solidFill>
              <a:latin typeface="Helvetica" pitchFamily="2" charset="0"/>
            </a:endParaRP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7. New York Federal Reserve felt compelled to act. On 23 September, encouraging 14 banks to invest $3.6 billion in return for a 90% stake in the firm.</a:t>
            </a:r>
            <a:endParaRPr lang="en" altLang="zh-CN" b="0" i="0" dirty="0">
              <a:solidFill>
                <a:srgbClr val="333333"/>
              </a:solidFill>
              <a:effectLst/>
              <a:latin typeface="Helvetica" pitchFamily="2" charset="0"/>
            </a:endParaRPr>
          </a:p>
        </p:txBody>
      </p:sp>
      <p:sp>
        <p:nvSpPr>
          <p:cNvPr id="2" name="矩形 1">
            <a:extLst>
              <a:ext uri="{FF2B5EF4-FFF2-40B4-BE49-F238E27FC236}">
                <a16:creationId xmlns:a16="http://schemas.microsoft.com/office/drawing/2014/main" id="{3D4A1EE4-412C-7948-ABBB-108015F397D0}"/>
              </a:ext>
            </a:extLst>
          </p:cNvPr>
          <p:cNvSpPr/>
          <p:nvPr/>
        </p:nvSpPr>
        <p:spPr>
          <a:xfrm>
            <a:off x="1345574" y="671660"/>
            <a:ext cx="1557606" cy="584775"/>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Trouble</a:t>
            </a:r>
            <a:endParaRPr lang="zh-CN"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0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3" name="矩形 2">
            <a:extLst>
              <a:ext uri="{FF2B5EF4-FFF2-40B4-BE49-F238E27FC236}">
                <a16:creationId xmlns:a16="http://schemas.microsoft.com/office/drawing/2014/main" id="{CBECC438-F79C-7E45-9A14-7915F0B65189}"/>
              </a:ext>
            </a:extLst>
          </p:cNvPr>
          <p:cNvSpPr/>
          <p:nvPr/>
        </p:nvSpPr>
        <p:spPr>
          <a:xfrm>
            <a:off x="534761" y="2069812"/>
            <a:ext cx="9867446" cy="3416320"/>
          </a:xfrm>
          <a:prstGeom prst="rect">
            <a:avLst/>
          </a:prstGeom>
        </p:spPr>
        <p:txBody>
          <a:bodyPr wrap="square">
            <a:spAutoFit/>
          </a:bodyPr>
          <a:lstStyle/>
          <a:p>
            <a:pPr fontAlgn="base"/>
            <a:r>
              <a:rPr lang="en" altLang="zh-CN" dirty="0">
                <a:solidFill>
                  <a:srgbClr val="333333"/>
                </a:solidFill>
                <a:latin typeface="Helvetica" pitchFamily="2" charset="0"/>
              </a:rPr>
              <a:t>8. By 28 September, the fund's value had dropped to $400 million only. </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9. September was even worse, with a loss of 83%. Investors had lost a whopping 92% of their year-to-date investment. </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10. After the rescue, LTCM operated under the control of the 14-member consortium, formally known as Oversight Partners I LLC. Helped by recovering financial markets, the portfolio gained 13% to December 1998. The portfolio was unwound over the following months. </a:t>
            </a:r>
            <a:endParaRPr lang="en" altLang="zh-CN" b="0" i="0" dirty="0">
              <a:solidFill>
                <a:srgbClr val="333333"/>
              </a:solidFill>
              <a:effectLst/>
              <a:latin typeface="Helvetica" pitchFamily="2" charset="0"/>
            </a:endParaRPr>
          </a:p>
        </p:txBody>
      </p:sp>
      <p:sp>
        <p:nvSpPr>
          <p:cNvPr id="2" name="矩形 1">
            <a:extLst>
              <a:ext uri="{FF2B5EF4-FFF2-40B4-BE49-F238E27FC236}">
                <a16:creationId xmlns:a16="http://schemas.microsoft.com/office/drawing/2014/main" id="{E523A6FD-06D2-4541-B4E7-122B6EDFE658}"/>
              </a:ext>
            </a:extLst>
          </p:cNvPr>
          <p:cNvSpPr/>
          <p:nvPr/>
        </p:nvSpPr>
        <p:spPr>
          <a:xfrm>
            <a:off x="1175976" y="633204"/>
            <a:ext cx="1557606" cy="584775"/>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Trouble</a:t>
            </a:r>
            <a:endParaRPr lang="zh-CN"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87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uxiaoqian.CCT\Desktop\标准PPT\素材\图片25.png"/>
          <p:cNvPicPr>
            <a:picLocks noChangeAspect="1" noChangeArrowheads="1"/>
          </p:cNvPicPr>
          <p:nvPr/>
        </p:nvPicPr>
        <p:blipFill>
          <a:blip r:embed="rId3"/>
          <a:srcRect/>
          <a:stretch>
            <a:fillRect/>
          </a:stretch>
        </p:blipFill>
        <p:spPr bwMode="auto">
          <a:xfrm>
            <a:off x="0" y="-11113"/>
            <a:ext cx="12203113" cy="6869113"/>
          </a:xfrm>
          <a:prstGeom prst="rect">
            <a:avLst/>
          </a:prstGeom>
          <a:noFill/>
        </p:spPr>
      </p:pic>
      <p:sp>
        <p:nvSpPr>
          <p:cNvPr id="3" name="矩形 2"/>
          <p:cNvSpPr/>
          <p:nvPr/>
        </p:nvSpPr>
        <p:spPr>
          <a:xfrm>
            <a:off x="5247001" y="2195833"/>
            <a:ext cx="1104790" cy="1077218"/>
          </a:xfrm>
          <a:prstGeom prst="rect">
            <a:avLst/>
          </a:prstGeom>
        </p:spPr>
        <p:txBody>
          <a:bodyPr wrap="none">
            <a:spAutoFit/>
          </a:bodyPr>
          <a:lstStyle/>
          <a:p>
            <a:pPr algn="ctr"/>
            <a:r>
              <a:rPr lang="en-US" altLang="zh-CN" sz="6400" b="1" dirty="0">
                <a:solidFill>
                  <a:schemeClr val="bg1"/>
                </a:solidFill>
              </a:rPr>
              <a:t>02</a:t>
            </a:r>
            <a:endParaRPr lang="zh-CN" altLang="en-US" sz="6400" b="1" dirty="0">
              <a:solidFill>
                <a:schemeClr val="bg1"/>
              </a:solidFill>
            </a:endParaRPr>
          </a:p>
        </p:txBody>
      </p:sp>
      <p:sp>
        <p:nvSpPr>
          <p:cNvPr id="2" name="矩形 1">
            <a:extLst>
              <a:ext uri="{FF2B5EF4-FFF2-40B4-BE49-F238E27FC236}">
                <a16:creationId xmlns:a16="http://schemas.microsoft.com/office/drawing/2014/main" id="{61230A8E-AC48-1C40-A707-E135DC843810}"/>
              </a:ext>
            </a:extLst>
          </p:cNvPr>
          <p:cNvSpPr/>
          <p:nvPr/>
        </p:nvSpPr>
        <p:spPr>
          <a:xfrm>
            <a:off x="3587900" y="3423443"/>
            <a:ext cx="4592924" cy="665888"/>
          </a:xfrm>
          <a:prstGeom prst="rect">
            <a:avLst/>
          </a:prstGeom>
        </p:spPr>
        <p:txBody>
          <a:bodyPr wrap="none">
            <a:spAutoFit/>
          </a:bodyPr>
          <a:lstStyle/>
          <a:p>
            <a:pPr>
              <a:lnSpc>
                <a:spcPct val="130000"/>
              </a:lnSpc>
            </a:pPr>
            <a:r>
              <a:rPr lang="en" altLang="zh-CN" sz="3200" b="1" dirty="0">
                <a:solidFill>
                  <a:schemeClr val="bg1"/>
                </a:solidFill>
                <a:latin typeface="Arial" panose="020B0604020202020204" pitchFamily="34" charset="0"/>
                <a:cs typeface="Arial" panose="020B0604020202020204" pitchFamily="34" charset="0"/>
              </a:rPr>
              <a:t>VAR and equity capital</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452078" y="509239"/>
            <a:ext cx="1005403" cy="584775"/>
          </a:xfrm>
          <a:prstGeom prst="rect">
            <a:avLst/>
          </a:prstGeom>
        </p:spPr>
        <p:txBody>
          <a:bodyPr wrap="none">
            <a:spAutoFit/>
          </a:bodyPr>
          <a:lstStyle/>
          <a:p>
            <a:pPr algn="ctr"/>
            <a:r>
              <a:rPr lang="en-US" altLang="zh-CN" sz="3200" dirty="0">
                <a:solidFill>
                  <a:schemeClr val="bg1"/>
                </a:solidFill>
                <a:latin typeface="黑体" panose="02010609060101010101" pitchFamily="49" charset="-122"/>
                <a:ea typeface="黑体" panose="02010609060101010101" pitchFamily="49" charset="-122"/>
              </a:rPr>
              <a:t>VAR </a:t>
            </a: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42F7DCD3-BD87-7B42-BD6D-BE7F0793E781}"/>
              </a:ext>
            </a:extLst>
          </p:cNvPr>
          <p:cNvSpPr/>
          <p:nvPr/>
        </p:nvSpPr>
        <p:spPr>
          <a:xfrm>
            <a:off x="1041708" y="2596330"/>
            <a:ext cx="9144000" cy="2308324"/>
          </a:xfrm>
          <a:prstGeom prst="rect">
            <a:avLst/>
          </a:prstGeom>
        </p:spPr>
        <p:txBody>
          <a:bodyPr wrap="square">
            <a:spAutoFit/>
          </a:bodyPr>
          <a:lstStyle/>
          <a:p>
            <a:r>
              <a:rPr lang="en" altLang="zh-CN" dirty="0">
                <a:solidFill>
                  <a:srgbClr val="333333"/>
                </a:solidFill>
                <a:latin typeface="Helvetica" pitchFamily="2" charset="0"/>
              </a:rPr>
              <a:t>Value at Risk (VAR) has been heavily blamed for LTCM's failure. </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But we all know, VAR is a key component of capital adequacy measures for commercial banks and is spreading fast to other users. Indeed, banks now have the option to use their own VAR risk management model as the basis for required capital ratios.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554669" y="509239"/>
            <a:ext cx="800219" cy="584775"/>
          </a:xfrm>
          <a:prstGeom prst="rect">
            <a:avLst/>
          </a:prstGeom>
        </p:spPr>
        <p:txBody>
          <a:bodyPr wrap="none">
            <a:spAutoFit/>
          </a:bodyPr>
          <a:lstStyle/>
          <a:p>
            <a:pPr algn="ctr"/>
            <a:r>
              <a:rPr lang="en-US" altLang="zh-CN" sz="3200" dirty="0">
                <a:solidFill>
                  <a:schemeClr val="bg1"/>
                </a:solidFill>
                <a:latin typeface="黑体" panose="02010609060101010101" pitchFamily="49" charset="-122"/>
                <a:ea typeface="黑体" panose="02010609060101010101" pitchFamily="49" charset="-122"/>
              </a:rPr>
              <a:t>VAR</a:t>
            </a: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8" name="矩形 7"/>
          <p:cNvSpPr/>
          <p:nvPr/>
        </p:nvSpPr>
        <p:spPr>
          <a:xfrm>
            <a:off x="536681" y="2059197"/>
            <a:ext cx="10605935" cy="461665"/>
          </a:xfrm>
          <a:prstGeom prst="rect">
            <a:avLst/>
          </a:prstGeom>
        </p:spPr>
        <p:txBody>
          <a:bodyPr wrap="square">
            <a:spAutoFit/>
          </a:bodyPr>
          <a:lstStyle/>
          <a:p>
            <a:endParaRPr lang="en-US" dirty="0"/>
          </a:p>
        </p:txBody>
      </p:sp>
      <p:sp>
        <p:nvSpPr>
          <p:cNvPr id="6" name="矩形 5"/>
          <p:cNvSpPr/>
          <p:nvPr/>
        </p:nvSpPr>
        <p:spPr>
          <a:xfrm>
            <a:off x="793826" y="2272374"/>
            <a:ext cx="10605935" cy="1569660"/>
          </a:xfrm>
          <a:prstGeom prst="rect">
            <a:avLst/>
          </a:prstGeom>
        </p:spPr>
        <p:txBody>
          <a:bodyPr wrap="square">
            <a:spAutoFit/>
          </a:bodyPr>
          <a:lstStyle/>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dirty="0"/>
          </a:p>
        </p:txBody>
      </p:sp>
      <p:sp>
        <p:nvSpPr>
          <p:cNvPr id="2" name="文本框 1">
            <a:extLst>
              <a:ext uri="{FF2B5EF4-FFF2-40B4-BE49-F238E27FC236}">
                <a16:creationId xmlns:a16="http://schemas.microsoft.com/office/drawing/2014/main" id="{B458EBDE-DCC6-7B43-AC25-C2BC3A7B6AF0}"/>
              </a:ext>
            </a:extLst>
          </p:cNvPr>
          <p:cNvSpPr txBox="1"/>
          <p:nvPr/>
        </p:nvSpPr>
        <p:spPr>
          <a:xfrm>
            <a:off x="1133856" y="2231136"/>
            <a:ext cx="184731" cy="461665"/>
          </a:xfrm>
          <a:prstGeom prst="rect">
            <a:avLst/>
          </a:prstGeom>
          <a:noFill/>
        </p:spPr>
        <p:txBody>
          <a:bodyPr wrap="none" rtlCol="0">
            <a:spAutoFit/>
          </a:bodyPr>
          <a:lstStyle/>
          <a:p>
            <a:endParaRPr kumimoji="1" lang="zh-CN" altLang="en-US" dirty="0"/>
          </a:p>
        </p:txBody>
      </p:sp>
      <p:sp>
        <p:nvSpPr>
          <p:cNvPr id="3" name="矩形 2">
            <a:extLst>
              <a:ext uri="{FF2B5EF4-FFF2-40B4-BE49-F238E27FC236}">
                <a16:creationId xmlns:a16="http://schemas.microsoft.com/office/drawing/2014/main" id="{F8572FBE-1FA4-1942-B172-AA43CC604548}"/>
              </a:ext>
            </a:extLst>
          </p:cNvPr>
          <p:cNvSpPr/>
          <p:nvPr/>
        </p:nvSpPr>
        <p:spPr>
          <a:xfrm>
            <a:off x="1524460" y="1804987"/>
            <a:ext cx="8789656" cy="1938992"/>
          </a:xfrm>
          <a:prstGeom prst="rect">
            <a:avLst/>
          </a:prstGeom>
        </p:spPr>
        <p:txBody>
          <a:bodyPr wrap="square">
            <a:spAutoFit/>
          </a:bodyPr>
          <a:lstStyle/>
          <a:p>
            <a:br>
              <a:rPr lang="en" altLang="zh-CN" dirty="0"/>
            </a:br>
            <a:r>
              <a:rPr lang="en" altLang="zh-CN" dirty="0">
                <a:solidFill>
                  <a:srgbClr val="333333"/>
                </a:solidFill>
                <a:latin typeface="Helvetica" pitchFamily="2" charset="0"/>
              </a:rPr>
              <a:t>If, however, VAR is used as the basis for setting the amount of equity capital, the parameters must be chosen with extreme care. The confidence level must be high enough that the probability of exceeding VAR is very low.</a:t>
            </a:r>
            <a:endParaRPr lang="zh-CN" altLang="en-US" dirty="0"/>
          </a:p>
        </p:txBody>
      </p:sp>
      <p:sp>
        <p:nvSpPr>
          <p:cNvPr id="4" name="矩形 3">
            <a:extLst>
              <a:ext uri="{FF2B5EF4-FFF2-40B4-BE49-F238E27FC236}">
                <a16:creationId xmlns:a16="http://schemas.microsoft.com/office/drawing/2014/main" id="{3F0A6BEF-B263-524A-9F78-F1880605AC95}"/>
              </a:ext>
            </a:extLst>
          </p:cNvPr>
          <p:cNvSpPr/>
          <p:nvPr/>
        </p:nvSpPr>
        <p:spPr>
          <a:xfrm>
            <a:off x="1524460" y="3842034"/>
            <a:ext cx="9428883" cy="3785652"/>
          </a:xfrm>
          <a:prstGeom prst="rect">
            <a:avLst/>
          </a:prstGeom>
        </p:spPr>
        <p:txBody>
          <a:bodyPr wrap="square">
            <a:spAutoFit/>
          </a:bodyPr>
          <a:lstStyle/>
          <a:p>
            <a:pPr fontAlgn="base"/>
            <a:br>
              <a:rPr lang="en" altLang="zh-CN" dirty="0">
                <a:solidFill>
                  <a:srgbClr val="333333"/>
                </a:solidFill>
                <a:latin typeface="Helvetica" pitchFamily="2" charset="0"/>
              </a:rPr>
            </a:br>
            <a:r>
              <a:rPr lang="en" altLang="zh-CN" dirty="0">
                <a:solidFill>
                  <a:srgbClr val="333333"/>
                </a:solidFill>
                <a:latin typeface="Helvetica" pitchFamily="2" charset="0"/>
              </a:rPr>
              <a:t>Indeed, by the end of August, LTCM had $2.3 billion of equity capital and $1 billion excess liquidity. The firm could either reduce risk or raise fresh capital. Due to the enormous size of its positions, it could not cut its risk exposure fast enough. Similarly, it was unable to attract new investors. As the markets continued to slide in September</a:t>
            </a:r>
            <a:r>
              <a:rPr lang="en" altLang="zh-CN" dirty="0">
                <a:solidFill>
                  <a:srgbClr val="FF0000"/>
                </a:solidFill>
                <a:latin typeface="Helvetica" pitchFamily="2" charset="0"/>
              </a:rPr>
              <a:t>, it became clear that the firm had grossly underestimated its capital needs.</a:t>
            </a:r>
          </a:p>
          <a:p>
            <a:br>
              <a:rPr lang="en" altLang="zh-CN" dirty="0"/>
            </a:b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2051" name="Picture 3" descr="C:\Users\buxiaoqian.CCT\Desktop\标准PPT\素材\图片2.png"/>
          <p:cNvPicPr>
            <a:picLocks noChangeAspect="1" noChangeArrowheads="1"/>
          </p:cNvPicPr>
          <p:nvPr/>
        </p:nvPicPr>
        <p:blipFill>
          <a:blip r:embed="rId3"/>
          <a:srcRect/>
          <a:stretch>
            <a:fillRect/>
          </a:stretch>
        </p:blipFill>
        <p:spPr bwMode="auto">
          <a:xfrm>
            <a:off x="0" y="475456"/>
            <a:ext cx="10582276" cy="5907087"/>
          </a:xfrm>
          <a:prstGeom prst="rect">
            <a:avLst/>
          </a:prstGeom>
          <a:noFill/>
        </p:spPr>
      </p:pic>
      <p:sp>
        <p:nvSpPr>
          <p:cNvPr id="3" name="文本框 2"/>
          <p:cNvSpPr txBox="1"/>
          <p:nvPr/>
        </p:nvSpPr>
        <p:spPr>
          <a:xfrm>
            <a:off x="588789" y="779519"/>
            <a:ext cx="1771639" cy="584775"/>
          </a:xfrm>
          <a:prstGeom prst="rect">
            <a:avLst/>
          </a:prstGeom>
          <a:noFill/>
        </p:spPr>
        <p:txBody>
          <a:bodyPr wrap="none" rtlCol="0">
            <a:spAutoFit/>
          </a:bodyPr>
          <a:lstStyle/>
          <a:p>
            <a:r>
              <a:rPr kumimoji="1" lang="en-US" altLang="zh-CN" sz="3200" b="1" dirty="0">
                <a:solidFill>
                  <a:srgbClr val="FFFFFF"/>
                </a:solidFill>
              </a:rPr>
              <a:t>Content</a:t>
            </a:r>
            <a:endParaRPr kumimoji="1" lang="zh-CN" altLang="en-US" sz="3200" b="1" dirty="0">
              <a:solidFill>
                <a:srgbClr val="FFFFFF"/>
              </a:solidFill>
            </a:endParaRPr>
          </a:p>
        </p:txBody>
      </p:sp>
      <p:sp>
        <p:nvSpPr>
          <p:cNvPr id="4" name="文本框 3"/>
          <p:cNvSpPr txBox="1"/>
          <p:nvPr/>
        </p:nvSpPr>
        <p:spPr>
          <a:xfrm>
            <a:off x="1086794" y="2067149"/>
            <a:ext cx="1052231" cy="450829"/>
          </a:xfrm>
          <a:prstGeom prst="rect">
            <a:avLst/>
          </a:prstGeom>
          <a:noFill/>
        </p:spPr>
        <p:txBody>
          <a:bodyPr wrap="square" rtlCol="0">
            <a:spAutoFit/>
          </a:bodyPr>
          <a:lstStyle/>
          <a:p>
            <a:pPr>
              <a:lnSpc>
                <a:spcPct val="130000"/>
              </a:lnSpc>
            </a:pPr>
            <a:r>
              <a:rPr kumimoji="1" lang="en-US" altLang="zh-CN" sz="2000" b="1" dirty="0">
                <a:solidFill>
                  <a:srgbClr val="FFFFFF"/>
                </a:solidFill>
                <a:latin typeface="Arial" panose="020B0604020202020204" pitchFamily="34" charset="0"/>
                <a:cs typeface="Arial" panose="020B0604020202020204" pitchFamily="34" charset="0"/>
              </a:rPr>
              <a:t>Part 1</a:t>
            </a:r>
          </a:p>
        </p:txBody>
      </p:sp>
      <p:sp>
        <p:nvSpPr>
          <p:cNvPr id="7" name="矩形 6"/>
          <p:cNvSpPr/>
          <p:nvPr/>
        </p:nvSpPr>
        <p:spPr>
          <a:xfrm>
            <a:off x="2755349" y="2067148"/>
            <a:ext cx="2878930" cy="461665"/>
          </a:xfrm>
          <a:prstGeom prst="rect">
            <a:avLst/>
          </a:prstGeom>
        </p:spPr>
        <p:txBody>
          <a:bodyPr wrap="none">
            <a:spAutoFit/>
          </a:bodyPr>
          <a:lstStyle/>
          <a:p>
            <a:pPr fontAlgn="base"/>
            <a:r>
              <a:rPr lang="en" altLang="zh-CN" b="1" dirty="0">
                <a:solidFill>
                  <a:schemeClr val="bg1"/>
                </a:solidFill>
                <a:latin typeface="Arial" panose="020B0604020202020204" pitchFamily="34" charset="0"/>
                <a:cs typeface="Arial" panose="020B0604020202020204" pitchFamily="34" charset="0"/>
              </a:rPr>
              <a:t>1. History of LTCM</a:t>
            </a:r>
          </a:p>
        </p:txBody>
      </p:sp>
      <p:sp>
        <p:nvSpPr>
          <p:cNvPr id="5" name="文本框 4"/>
          <p:cNvSpPr txBox="1"/>
          <p:nvPr/>
        </p:nvSpPr>
        <p:spPr>
          <a:xfrm>
            <a:off x="1086794" y="2786646"/>
            <a:ext cx="1182860" cy="450829"/>
          </a:xfrm>
          <a:prstGeom prst="rect">
            <a:avLst/>
          </a:prstGeom>
          <a:noFill/>
        </p:spPr>
        <p:txBody>
          <a:bodyPr wrap="square" rtlCol="0">
            <a:spAutoFit/>
          </a:bodyPr>
          <a:lstStyle/>
          <a:p>
            <a:pPr>
              <a:lnSpc>
                <a:spcPct val="130000"/>
              </a:lnSpc>
            </a:pPr>
            <a:r>
              <a:rPr kumimoji="1" lang="en-US" altLang="zh-CN" sz="2000" b="1" dirty="0">
                <a:solidFill>
                  <a:srgbClr val="FFFFFF"/>
                </a:solidFill>
                <a:latin typeface="Arial" panose="020B0604020202020204" pitchFamily="34" charset="0"/>
                <a:cs typeface="Arial" panose="020B0604020202020204" pitchFamily="34" charset="0"/>
              </a:rPr>
              <a:t>Part 2</a:t>
            </a:r>
          </a:p>
        </p:txBody>
      </p:sp>
      <p:sp>
        <p:nvSpPr>
          <p:cNvPr id="9" name="矩形 8"/>
          <p:cNvSpPr/>
          <p:nvPr/>
        </p:nvSpPr>
        <p:spPr>
          <a:xfrm>
            <a:off x="2727356" y="2786646"/>
            <a:ext cx="3835922" cy="858055"/>
          </a:xfrm>
          <a:prstGeom prst="rect">
            <a:avLst/>
          </a:prstGeom>
        </p:spPr>
        <p:txBody>
          <a:bodyPr wrap="none">
            <a:spAutoFit/>
          </a:bodyPr>
          <a:lstStyle/>
          <a:p>
            <a:pPr>
              <a:lnSpc>
                <a:spcPct val="130000"/>
              </a:lnSpc>
            </a:pPr>
            <a:r>
              <a:rPr lang="en" altLang="zh-CN" b="1" dirty="0">
                <a:solidFill>
                  <a:schemeClr val="bg1"/>
                </a:solidFill>
                <a:latin typeface="Arial" panose="020B0604020202020204" pitchFamily="34" charset="0"/>
                <a:cs typeface="Arial" panose="020B0604020202020204" pitchFamily="34" charset="0"/>
              </a:rPr>
              <a:t>2. VAR and equity capital</a:t>
            </a:r>
          </a:p>
          <a:p>
            <a:pPr lvl="0">
              <a:lnSpc>
                <a:spcPct val="130000"/>
              </a:lnSpc>
            </a:pPr>
            <a:endParaRPr kumimoji="1" lang="en-US" altLang="zh-CN" sz="1600" dirty="0">
              <a:solidFill>
                <a:srgbClr val="FFFFFF"/>
              </a:solidFill>
            </a:endParaRPr>
          </a:p>
        </p:txBody>
      </p:sp>
      <p:sp>
        <p:nvSpPr>
          <p:cNvPr id="6" name="文本框 5"/>
          <p:cNvSpPr txBox="1"/>
          <p:nvPr/>
        </p:nvSpPr>
        <p:spPr>
          <a:xfrm>
            <a:off x="1086794" y="3506143"/>
            <a:ext cx="1182860" cy="450829"/>
          </a:xfrm>
          <a:prstGeom prst="rect">
            <a:avLst/>
          </a:prstGeom>
          <a:noFill/>
        </p:spPr>
        <p:txBody>
          <a:bodyPr wrap="square" rtlCol="0">
            <a:spAutoFit/>
          </a:bodyPr>
          <a:lstStyle/>
          <a:p>
            <a:pPr>
              <a:lnSpc>
                <a:spcPct val="130000"/>
              </a:lnSpc>
            </a:pPr>
            <a:r>
              <a:rPr kumimoji="1" lang="en-US" altLang="zh-CN" sz="2000" b="1" dirty="0">
                <a:solidFill>
                  <a:srgbClr val="FFFFFF"/>
                </a:solidFill>
                <a:latin typeface="Arial" panose="020B0604020202020204" pitchFamily="34" charset="0"/>
                <a:cs typeface="Arial" panose="020B0604020202020204" pitchFamily="34" charset="0"/>
              </a:rPr>
              <a:t>Part 3</a:t>
            </a:r>
          </a:p>
        </p:txBody>
      </p:sp>
      <p:sp>
        <p:nvSpPr>
          <p:cNvPr id="10" name="矩形 9"/>
          <p:cNvSpPr/>
          <p:nvPr/>
        </p:nvSpPr>
        <p:spPr>
          <a:xfrm>
            <a:off x="2764821" y="3581074"/>
            <a:ext cx="5058821" cy="461665"/>
          </a:xfrm>
          <a:prstGeom prst="rect">
            <a:avLst/>
          </a:prstGeom>
        </p:spPr>
        <p:txBody>
          <a:bodyPr wrap="none">
            <a:spAutoFit/>
          </a:bodyPr>
          <a:lstStyle/>
          <a:p>
            <a:pPr fontAlgn="base"/>
            <a:r>
              <a:rPr lang="en" altLang="zh-CN" b="1" dirty="0">
                <a:solidFill>
                  <a:schemeClr val="bg1"/>
                </a:solidFill>
                <a:latin typeface="Arial" panose="020B0604020202020204" pitchFamily="34" charset="0"/>
                <a:cs typeface="Arial" panose="020B0604020202020204" pitchFamily="34" charset="0"/>
              </a:rPr>
              <a:t>3. LTCM’s risk management story</a:t>
            </a:r>
          </a:p>
        </p:txBody>
      </p:sp>
      <p:sp>
        <p:nvSpPr>
          <p:cNvPr id="8" name="文本框 7"/>
          <p:cNvSpPr txBox="1"/>
          <p:nvPr/>
        </p:nvSpPr>
        <p:spPr>
          <a:xfrm>
            <a:off x="1086794" y="4225641"/>
            <a:ext cx="1182860" cy="450829"/>
          </a:xfrm>
          <a:prstGeom prst="rect">
            <a:avLst/>
          </a:prstGeom>
          <a:noFill/>
        </p:spPr>
        <p:txBody>
          <a:bodyPr wrap="square" rtlCol="0">
            <a:spAutoFit/>
          </a:bodyPr>
          <a:lstStyle/>
          <a:p>
            <a:pPr>
              <a:lnSpc>
                <a:spcPct val="130000"/>
              </a:lnSpc>
            </a:pPr>
            <a:r>
              <a:rPr kumimoji="1" lang="en-US" altLang="zh-CN" sz="2000" b="1" dirty="0">
                <a:solidFill>
                  <a:srgbClr val="FFFFFF"/>
                </a:solidFill>
                <a:latin typeface="Arial" panose="020B0604020202020204" pitchFamily="34" charset="0"/>
                <a:cs typeface="Arial" panose="020B0604020202020204" pitchFamily="34" charset="0"/>
              </a:rPr>
              <a:t>Part 4</a:t>
            </a:r>
          </a:p>
        </p:txBody>
      </p:sp>
      <p:sp>
        <p:nvSpPr>
          <p:cNvPr id="14" name="矩形 13"/>
          <p:cNvSpPr/>
          <p:nvPr/>
        </p:nvSpPr>
        <p:spPr>
          <a:xfrm>
            <a:off x="2755349" y="4241656"/>
            <a:ext cx="5153975" cy="461665"/>
          </a:xfrm>
          <a:prstGeom prst="rect">
            <a:avLst/>
          </a:prstGeom>
        </p:spPr>
        <p:txBody>
          <a:bodyPr wrap="none">
            <a:spAutoFit/>
          </a:bodyPr>
          <a:lstStyle/>
          <a:p>
            <a:pPr fontAlgn="base"/>
            <a:r>
              <a:rPr lang="en" altLang="zh-CN" b="1" dirty="0">
                <a:solidFill>
                  <a:schemeClr val="bg1"/>
                </a:solidFill>
                <a:latin typeface="Arial" panose="020B0604020202020204" pitchFamily="34" charset="0"/>
                <a:cs typeface="Arial" panose="020B0604020202020204" pitchFamily="34" charset="0"/>
              </a:rPr>
              <a:t>4. Portfolio optimization and story</a:t>
            </a:r>
          </a:p>
        </p:txBody>
      </p:sp>
      <p:sp>
        <p:nvSpPr>
          <p:cNvPr id="13" name="文本框 7"/>
          <p:cNvSpPr txBox="1"/>
          <p:nvPr/>
        </p:nvSpPr>
        <p:spPr>
          <a:xfrm>
            <a:off x="1091490" y="4859303"/>
            <a:ext cx="1182860" cy="450829"/>
          </a:xfrm>
          <a:prstGeom prst="rect">
            <a:avLst/>
          </a:prstGeom>
          <a:noFill/>
        </p:spPr>
        <p:txBody>
          <a:bodyPr wrap="square" rtlCol="0">
            <a:spAutoFit/>
          </a:bodyPr>
          <a:lstStyle/>
          <a:p>
            <a:pPr>
              <a:lnSpc>
                <a:spcPct val="130000"/>
              </a:lnSpc>
            </a:pPr>
            <a:r>
              <a:rPr kumimoji="1" lang="en-US" altLang="zh-CN" sz="2000" b="1" dirty="0">
                <a:solidFill>
                  <a:srgbClr val="FFFFFF"/>
                </a:solidFill>
                <a:latin typeface="Arial" panose="020B0604020202020204" pitchFamily="34" charset="0"/>
                <a:cs typeface="Arial" panose="020B0604020202020204" pitchFamily="34" charset="0"/>
              </a:rPr>
              <a:t>Part 5</a:t>
            </a:r>
          </a:p>
        </p:txBody>
      </p:sp>
      <p:sp>
        <p:nvSpPr>
          <p:cNvPr id="16" name="矩形 15"/>
          <p:cNvSpPr/>
          <p:nvPr/>
        </p:nvSpPr>
        <p:spPr>
          <a:xfrm>
            <a:off x="2755349" y="4859302"/>
            <a:ext cx="3260251" cy="461665"/>
          </a:xfrm>
          <a:prstGeom prst="rect">
            <a:avLst/>
          </a:prstGeom>
        </p:spPr>
        <p:txBody>
          <a:bodyPr wrap="none">
            <a:spAutoFit/>
          </a:bodyPr>
          <a:lstStyle/>
          <a:p>
            <a:pPr fontAlgn="base"/>
            <a:r>
              <a:rPr lang="en" altLang="zh-CN" b="1" dirty="0">
                <a:solidFill>
                  <a:schemeClr val="bg1"/>
                </a:solidFill>
                <a:latin typeface="Arial" panose="020B0604020202020204" pitchFamily="34" charset="0"/>
                <a:cs typeface="Arial" panose="020B0604020202020204" pitchFamily="34" charset="0"/>
              </a:rPr>
              <a:t>5. LTCM’s risk profile</a:t>
            </a:r>
          </a:p>
        </p:txBody>
      </p:sp>
      <p:sp>
        <p:nvSpPr>
          <p:cNvPr id="2" name="矩形 1">
            <a:extLst>
              <a:ext uri="{FF2B5EF4-FFF2-40B4-BE49-F238E27FC236}">
                <a16:creationId xmlns:a16="http://schemas.microsoft.com/office/drawing/2014/main" id="{79231F9E-EA66-BA4B-81D3-7F99F34EAF4A}"/>
              </a:ext>
            </a:extLst>
          </p:cNvPr>
          <p:cNvSpPr/>
          <p:nvPr/>
        </p:nvSpPr>
        <p:spPr>
          <a:xfrm>
            <a:off x="1073857" y="5491115"/>
            <a:ext cx="896399" cy="450829"/>
          </a:xfrm>
          <a:prstGeom prst="rect">
            <a:avLst/>
          </a:prstGeom>
        </p:spPr>
        <p:txBody>
          <a:bodyPr wrap="none">
            <a:spAutoFit/>
          </a:bodyPr>
          <a:lstStyle/>
          <a:p>
            <a:pPr>
              <a:lnSpc>
                <a:spcPct val="130000"/>
              </a:lnSpc>
            </a:pPr>
            <a:r>
              <a:rPr kumimoji="1" lang="en-US" altLang="zh-CN" sz="2000" b="1" dirty="0">
                <a:solidFill>
                  <a:srgbClr val="FFFFFF"/>
                </a:solidFill>
                <a:latin typeface="Arial" panose="020B0604020202020204" pitchFamily="34" charset="0"/>
                <a:cs typeface="Arial" panose="020B0604020202020204" pitchFamily="34" charset="0"/>
              </a:rPr>
              <a:t>Part 6</a:t>
            </a:r>
          </a:p>
        </p:txBody>
      </p:sp>
      <p:sp>
        <p:nvSpPr>
          <p:cNvPr id="12" name="文本框 11">
            <a:extLst>
              <a:ext uri="{FF2B5EF4-FFF2-40B4-BE49-F238E27FC236}">
                <a16:creationId xmlns:a16="http://schemas.microsoft.com/office/drawing/2014/main" id="{67805527-C203-B644-A296-BA2FBF86F543}"/>
              </a:ext>
            </a:extLst>
          </p:cNvPr>
          <p:cNvSpPr txBox="1"/>
          <p:nvPr/>
        </p:nvSpPr>
        <p:spPr>
          <a:xfrm>
            <a:off x="2764821" y="5536051"/>
            <a:ext cx="2461300" cy="1200329"/>
          </a:xfrm>
          <a:prstGeom prst="rect">
            <a:avLst/>
          </a:prstGeom>
          <a:noFill/>
        </p:spPr>
        <p:txBody>
          <a:bodyPr wrap="square" rtlCol="0">
            <a:spAutoFit/>
          </a:bodyPr>
          <a:lstStyle/>
          <a:p>
            <a:pPr fontAlgn="base"/>
            <a:r>
              <a:rPr lang="en" altLang="zh-CN" b="1" dirty="0">
                <a:solidFill>
                  <a:schemeClr val="bg1"/>
                </a:solidFill>
                <a:latin typeface="Arial" panose="020B0604020202020204" pitchFamily="34" charset="0"/>
                <a:cs typeface="Arial" panose="020B0604020202020204" pitchFamily="34" charset="0"/>
              </a:rPr>
              <a:t>6. Conclusion</a:t>
            </a:r>
          </a:p>
          <a:p>
            <a:br>
              <a:rPr lang="en" altLang="zh-CN" dirty="0"/>
            </a:b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554669" y="509239"/>
            <a:ext cx="800219" cy="584775"/>
          </a:xfrm>
          <a:prstGeom prst="rect">
            <a:avLst/>
          </a:prstGeom>
        </p:spPr>
        <p:txBody>
          <a:bodyPr wrap="none">
            <a:spAutoFit/>
          </a:bodyPr>
          <a:lstStyle/>
          <a:p>
            <a:pPr algn="ctr"/>
            <a:r>
              <a:rPr lang="en-US" altLang="zh-CN" sz="3200" dirty="0">
                <a:solidFill>
                  <a:schemeClr val="bg1"/>
                </a:solidFill>
                <a:latin typeface="黑体" panose="02010609060101010101" pitchFamily="49" charset="-122"/>
                <a:ea typeface="黑体" panose="02010609060101010101" pitchFamily="49" charset="-122"/>
              </a:rPr>
              <a:t>VAR</a:t>
            </a: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8" name="矩形 7"/>
          <p:cNvSpPr/>
          <p:nvPr/>
        </p:nvSpPr>
        <p:spPr>
          <a:xfrm>
            <a:off x="536681" y="2059197"/>
            <a:ext cx="10605935" cy="461665"/>
          </a:xfrm>
          <a:prstGeom prst="rect">
            <a:avLst/>
          </a:prstGeom>
        </p:spPr>
        <p:txBody>
          <a:bodyPr wrap="square">
            <a:spAutoFit/>
          </a:bodyPr>
          <a:lstStyle/>
          <a:p>
            <a:endParaRPr lang="en-US" dirty="0"/>
          </a:p>
        </p:txBody>
      </p:sp>
      <p:sp>
        <p:nvSpPr>
          <p:cNvPr id="6" name="矩形 5"/>
          <p:cNvSpPr/>
          <p:nvPr/>
        </p:nvSpPr>
        <p:spPr>
          <a:xfrm>
            <a:off x="793826" y="2272374"/>
            <a:ext cx="10605935" cy="1569660"/>
          </a:xfrm>
          <a:prstGeom prst="rect">
            <a:avLst/>
          </a:prstGeom>
        </p:spPr>
        <p:txBody>
          <a:bodyPr wrap="square">
            <a:spAutoFit/>
          </a:bodyPr>
          <a:lstStyle/>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dirty="0"/>
          </a:p>
        </p:txBody>
      </p:sp>
      <p:sp>
        <p:nvSpPr>
          <p:cNvPr id="2" name="文本框 1">
            <a:extLst>
              <a:ext uri="{FF2B5EF4-FFF2-40B4-BE49-F238E27FC236}">
                <a16:creationId xmlns:a16="http://schemas.microsoft.com/office/drawing/2014/main" id="{B458EBDE-DCC6-7B43-AC25-C2BC3A7B6AF0}"/>
              </a:ext>
            </a:extLst>
          </p:cNvPr>
          <p:cNvSpPr txBox="1"/>
          <p:nvPr/>
        </p:nvSpPr>
        <p:spPr>
          <a:xfrm>
            <a:off x="1133856" y="2231136"/>
            <a:ext cx="184731" cy="461665"/>
          </a:xfrm>
          <a:prstGeom prst="rect">
            <a:avLst/>
          </a:prstGeom>
          <a:noFill/>
        </p:spPr>
        <p:txBody>
          <a:bodyPr wrap="none" rtlCol="0">
            <a:spAutoFit/>
          </a:bodyPr>
          <a:lstStyle/>
          <a:p>
            <a:endParaRPr kumimoji="1" lang="zh-CN" altLang="en-US" dirty="0"/>
          </a:p>
        </p:txBody>
      </p:sp>
      <p:pic>
        <p:nvPicPr>
          <p:cNvPr id="7" name="图片 6">
            <a:extLst>
              <a:ext uri="{FF2B5EF4-FFF2-40B4-BE49-F238E27FC236}">
                <a16:creationId xmlns:a16="http://schemas.microsoft.com/office/drawing/2014/main" id="{7BF8FD51-92E1-2F46-BF08-779798C4E2D1}"/>
              </a:ext>
            </a:extLst>
          </p:cNvPr>
          <p:cNvPicPr>
            <a:picLocks noChangeAspect="1"/>
          </p:cNvPicPr>
          <p:nvPr/>
        </p:nvPicPr>
        <p:blipFill>
          <a:blip r:embed="rId3"/>
          <a:stretch>
            <a:fillRect/>
          </a:stretch>
        </p:blipFill>
        <p:spPr>
          <a:xfrm>
            <a:off x="6721263" y="2290029"/>
            <a:ext cx="5104208" cy="3464900"/>
          </a:xfrm>
          <a:prstGeom prst="rect">
            <a:avLst/>
          </a:prstGeom>
        </p:spPr>
      </p:pic>
      <p:sp>
        <p:nvSpPr>
          <p:cNvPr id="3" name="矩形 2">
            <a:extLst>
              <a:ext uri="{FF2B5EF4-FFF2-40B4-BE49-F238E27FC236}">
                <a16:creationId xmlns:a16="http://schemas.microsoft.com/office/drawing/2014/main" id="{5FD8A306-D559-F846-BD26-BC1B6AC4A7AE}"/>
              </a:ext>
            </a:extLst>
          </p:cNvPr>
          <p:cNvSpPr/>
          <p:nvPr/>
        </p:nvSpPr>
        <p:spPr>
          <a:xfrm>
            <a:off x="1050972" y="2398681"/>
            <a:ext cx="6096000" cy="2677656"/>
          </a:xfrm>
          <a:prstGeom prst="rect">
            <a:avLst/>
          </a:prstGeom>
        </p:spPr>
        <p:txBody>
          <a:bodyPr>
            <a:spAutoFit/>
          </a:bodyPr>
          <a:lstStyle/>
          <a:p>
            <a:r>
              <a:rPr lang="en" altLang="zh-CN" dirty="0">
                <a:solidFill>
                  <a:srgbClr val="333333"/>
                </a:solidFill>
                <a:latin typeface="Helvetica" pitchFamily="2" charset="0"/>
              </a:rPr>
              <a:t> As before, VAR is interpreted as the 'largest' acceptable loss the bank is willing to suffer over a specified period. To cover this loss, the bank must maintain adequate equity capital. In other words, VAR is the amount of capital a firm allocates to self-insurance. This is illustrated in Figure 4.</a:t>
            </a:r>
            <a:endParaRPr lang="zh-CN" altLang="en-US" dirty="0"/>
          </a:p>
        </p:txBody>
      </p:sp>
    </p:spTree>
    <p:extLst>
      <p:ext uri="{BB962C8B-B14F-4D97-AF65-F5344CB8AC3E}">
        <p14:creationId xmlns:p14="http://schemas.microsoft.com/office/powerpoint/2010/main" val="23337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554669" y="509239"/>
            <a:ext cx="800219" cy="584775"/>
          </a:xfrm>
          <a:prstGeom prst="rect">
            <a:avLst/>
          </a:prstGeom>
        </p:spPr>
        <p:txBody>
          <a:bodyPr wrap="none">
            <a:spAutoFit/>
          </a:bodyPr>
          <a:lstStyle/>
          <a:p>
            <a:pPr algn="ctr"/>
            <a:r>
              <a:rPr lang="en-US" altLang="zh-CN" sz="3200" dirty="0">
                <a:solidFill>
                  <a:schemeClr val="bg1"/>
                </a:solidFill>
                <a:latin typeface="黑体" panose="02010609060101010101" pitchFamily="49" charset="-122"/>
                <a:ea typeface="黑体" panose="02010609060101010101" pitchFamily="49" charset="-122"/>
              </a:rPr>
              <a:t>VAR</a:t>
            </a: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8" name="矩形 7"/>
          <p:cNvSpPr/>
          <p:nvPr/>
        </p:nvSpPr>
        <p:spPr>
          <a:xfrm>
            <a:off x="536681" y="2059197"/>
            <a:ext cx="10605935" cy="461665"/>
          </a:xfrm>
          <a:prstGeom prst="rect">
            <a:avLst/>
          </a:prstGeom>
        </p:spPr>
        <p:txBody>
          <a:bodyPr wrap="square">
            <a:spAutoFit/>
          </a:bodyPr>
          <a:lstStyle/>
          <a:p>
            <a:endParaRPr lang="en-US" dirty="0"/>
          </a:p>
        </p:txBody>
      </p:sp>
      <p:sp>
        <p:nvSpPr>
          <p:cNvPr id="6" name="矩形 5"/>
          <p:cNvSpPr/>
          <p:nvPr/>
        </p:nvSpPr>
        <p:spPr>
          <a:xfrm>
            <a:off x="793826" y="2272374"/>
            <a:ext cx="10605935" cy="1569660"/>
          </a:xfrm>
          <a:prstGeom prst="rect">
            <a:avLst/>
          </a:prstGeom>
        </p:spPr>
        <p:txBody>
          <a:bodyPr wrap="square">
            <a:spAutoFit/>
          </a:bodyPr>
          <a:lstStyle/>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dirty="0"/>
          </a:p>
        </p:txBody>
      </p:sp>
      <p:sp>
        <p:nvSpPr>
          <p:cNvPr id="2" name="文本框 1">
            <a:extLst>
              <a:ext uri="{FF2B5EF4-FFF2-40B4-BE49-F238E27FC236}">
                <a16:creationId xmlns:a16="http://schemas.microsoft.com/office/drawing/2014/main" id="{B458EBDE-DCC6-7B43-AC25-C2BC3A7B6AF0}"/>
              </a:ext>
            </a:extLst>
          </p:cNvPr>
          <p:cNvSpPr txBox="1"/>
          <p:nvPr/>
        </p:nvSpPr>
        <p:spPr>
          <a:xfrm>
            <a:off x="1133856" y="2231136"/>
            <a:ext cx="184731" cy="461665"/>
          </a:xfrm>
          <a:prstGeom prst="rect">
            <a:avLst/>
          </a:prstGeom>
          <a:noFill/>
        </p:spPr>
        <p:txBody>
          <a:bodyPr wrap="none" rtlCol="0">
            <a:spAutoFit/>
          </a:bodyPr>
          <a:lstStyle/>
          <a:p>
            <a:endParaRPr kumimoji="1" lang="zh-CN" altLang="en-US" dirty="0"/>
          </a:p>
        </p:txBody>
      </p:sp>
      <p:pic>
        <p:nvPicPr>
          <p:cNvPr id="7" name="图片 6">
            <a:extLst>
              <a:ext uri="{FF2B5EF4-FFF2-40B4-BE49-F238E27FC236}">
                <a16:creationId xmlns:a16="http://schemas.microsoft.com/office/drawing/2014/main" id="{51DDC85C-3D0D-9C4D-B959-31217CF27DBB}"/>
              </a:ext>
            </a:extLst>
          </p:cNvPr>
          <p:cNvPicPr>
            <a:picLocks noChangeAspect="1"/>
          </p:cNvPicPr>
          <p:nvPr/>
        </p:nvPicPr>
        <p:blipFill>
          <a:blip r:embed="rId3"/>
          <a:stretch>
            <a:fillRect/>
          </a:stretch>
        </p:blipFill>
        <p:spPr>
          <a:xfrm>
            <a:off x="3633864" y="902493"/>
            <a:ext cx="6832600" cy="5308600"/>
          </a:xfrm>
          <a:prstGeom prst="rect">
            <a:avLst/>
          </a:prstGeom>
        </p:spPr>
      </p:pic>
    </p:spTree>
    <p:extLst>
      <p:ext uri="{BB962C8B-B14F-4D97-AF65-F5344CB8AC3E}">
        <p14:creationId xmlns:p14="http://schemas.microsoft.com/office/powerpoint/2010/main" val="164709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uxiaoqian.CCT\Desktop\标准PPT\素材\图片25.png"/>
          <p:cNvPicPr>
            <a:picLocks noChangeAspect="1" noChangeArrowheads="1"/>
          </p:cNvPicPr>
          <p:nvPr/>
        </p:nvPicPr>
        <p:blipFill>
          <a:blip r:embed="rId2"/>
          <a:srcRect/>
          <a:stretch>
            <a:fillRect/>
          </a:stretch>
        </p:blipFill>
        <p:spPr bwMode="auto">
          <a:xfrm>
            <a:off x="-9525" y="-11113"/>
            <a:ext cx="12203113" cy="6869113"/>
          </a:xfrm>
          <a:prstGeom prst="rect">
            <a:avLst/>
          </a:prstGeom>
          <a:noFill/>
        </p:spPr>
      </p:pic>
      <p:sp>
        <p:nvSpPr>
          <p:cNvPr id="3" name="矩形 2"/>
          <p:cNvSpPr/>
          <p:nvPr/>
        </p:nvSpPr>
        <p:spPr>
          <a:xfrm>
            <a:off x="5247001" y="2195833"/>
            <a:ext cx="1104790" cy="1077218"/>
          </a:xfrm>
          <a:prstGeom prst="rect">
            <a:avLst/>
          </a:prstGeom>
        </p:spPr>
        <p:txBody>
          <a:bodyPr wrap="none">
            <a:spAutoFit/>
          </a:bodyPr>
          <a:lstStyle/>
          <a:p>
            <a:pPr algn="ctr"/>
            <a:r>
              <a:rPr lang="en-US" altLang="zh-CN" sz="6400" b="1" dirty="0">
                <a:solidFill>
                  <a:schemeClr val="bg1"/>
                </a:solidFill>
              </a:rPr>
              <a:t>03</a:t>
            </a:r>
            <a:endParaRPr lang="zh-CN" altLang="en-US" sz="6400" b="1" dirty="0">
              <a:solidFill>
                <a:schemeClr val="bg1"/>
              </a:solidFill>
            </a:endParaRPr>
          </a:p>
        </p:txBody>
      </p:sp>
      <p:sp>
        <p:nvSpPr>
          <p:cNvPr id="2" name="矩形 1">
            <a:extLst>
              <a:ext uri="{FF2B5EF4-FFF2-40B4-BE49-F238E27FC236}">
                <a16:creationId xmlns:a16="http://schemas.microsoft.com/office/drawing/2014/main" id="{9E71A014-00BB-9C43-A58A-E380BF937A36}"/>
              </a:ext>
            </a:extLst>
          </p:cNvPr>
          <p:cNvSpPr/>
          <p:nvPr/>
        </p:nvSpPr>
        <p:spPr>
          <a:xfrm>
            <a:off x="2982846" y="3423443"/>
            <a:ext cx="6219138" cy="584775"/>
          </a:xfrm>
          <a:prstGeom prst="rect">
            <a:avLst/>
          </a:prstGeom>
        </p:spPr>
        <p:txBody>
          <a:bodyPr wrap="none">
            <a:spAutoFit/>
          </a:bodyPr>
          <a:lstStyle/>
          <a:p>
            <a:r>
              <a:rPr lang="en" altLang="zh-CN" sz="3200" b="1" dirty="0">
                <a:solidFill>
                  <a:schemeClr val="bg1"/>
                </a:solidFill>
                <a:latin typeface="Arial" panose="020B0604020202020204" pitchFamily="34" charset="0"/>
                <a:cs typeface="Arial" panose="020B0604020202020204" pitchFamily="34" charset="0"/>
              </a:rPr>
              <a:t>LTCM’s risk management story</a:t>
            </a:r>
            <a:endParaRPr lang="zh-CN" altLang="en-US" sz="32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2" name="矩形 1">
            <a:extLst>
              <a:ext uri="{FF2B5EF4-FFF2-40B4-BE49-F238E27FC236}">
                <a16:creationId xmlns:a16="http://schemas.microsoft.com/office/drawing/2014/main" id="{E85072E6-F556-ED48-B12F-C0F79599265F}"/>
              </a:ext>
            </a:extLst>
          </p:cNvPr>
          <p:cNvSpPr/>
          <p:nvPr/>
        </p:nvSpPr>
        <p:spPr>
          <a:xfrm>
            <a:off x="174524" y="2499816"/>
            <a:ext cx="11206264" cy="4154984"/>
          </a:xfrm>
          <a:prstGeom prst="rect">
            <a:avLst/>
          </a:prstGeom>
        </p:spPr>
        <p:txBody>
          <a:bodyPr wrap="square">
            <a:spAutoFit/>
          </a:bodyPr>
          <a:lstStyle/>
          <a:p>
            <a:pPr fontAlgn="base"/>
            <a:r>
              <a:rPr lang="en" altLang="zh-CN" dirty="0">
                <a:solidFill>
                  <a:srgbClr val="333333"/>
                </a:solidFill>
                <a:latin typeface="Helvetica" pitchFamily="2" charset="0"/>
              </a:rPr>
              <a:t>the portfolio was managed-------- its target risk was no larger than the risk of an unleveraged position in the S&amp;P 500</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How did the VAR apply to the LTCM story? The $1.2 trillion notional amount, or even $125 billion in assets, is meaningless. What mattered was the </a:t>
            </a:r>
            <a:r>
              <a:rPr lang="en" altLang="zh-CN" dirty="0">
                <a:solidFill>
                  <a:srgbClr val="FF0000"/>
                </a:solidFill>
                <a:latin typeface="Helvetica" pitchFamily="2" charset="0"/>
              </a:rPr>
              <a:t>overall volatility </a:t>
            </a:r>
            <a:r>
              <a:rPr lang="en" altLang="zh-CN" dirty="0">
                <a:solidFill>
                  <a:srgbClr val="333333"/>
                </a:solidFill>
                <a:latin typeface="Helvetica" pitchFamily="2" charset="0"/>
              </a:rPr>
              <a:t>of the fund. LTCM aimed for a level of risk no greater than that of US equities.</a:t>
            </a:r>
          </a:p>
          <a:p>
            <a:pPr fontAlgn="base"/>
            <a:r>
              <a:rPr lang="en" altLang="zh-CN" dirty="0">
                <a:solidFill>
                  <a:srgbClr val="333333"/>
                </a:solidFill>
                <a:latin typeface="Helvetica" pitchFamily="2" charset="0"/>
              </a:rPr>
              <a:t>The annual average volatility of the S&amp;P 500 over 1978-97 was 15%. Applying this number to $4.7 billion, we find a daily dollar volatility of $4,700 0.15/252 = $44 million. It was claimed that the portfolio was no more risky than an unleveraged investment in equities</a:t>
            </a:r>
            <a:endParaRPr lang="en" altLang="zh-CN" b="0" i="0" dirty="0">
              <a:solidFill>
                <a:srgbClr val="333333"/>
              </a:solidFill>
              <a:effectLst/>
              <a:latin typeface="Helvetica" pitchFamily="2" charset="0"/>
            </a:endParaRPr>
          </a:p>
        </p:txBody>
      </p:sp>
      <p:sp>
        <p:nvSpPr>
          <p:cNvPr id="3" name="文本框 2">
            <a:extLst>
              <a:ext uri="{FF2B5EF4-FFF2-40B4-BE49-F238E27FC236}">
                <a16:creationId xmlns:a16="http://schemas.microsoft.com/office/drawing/2014/main" id="{B636B2BA-7781-6F43-AD09-E8DBA3536E04}"/>
              </a:ext>
            </a:extLst>
          </p:cNvPr>
          <p:cNvSpPr txBox="1"/>
          <p:nvPr/>
        </p:nvSpPr>
        <p:spPr>
          <a:xfrm>
            <a:off x="1123940" y="813147"/>
            <a:ext cx="1643399" cy="584775"/>
          </a:xfrm>
          <a:prstGeom prst="rect">
            <a:avLst/>
          </a:prstGeom>
          <a:noFill/>
        </p:spPr>
        <p:txBody>
          <a:bodyPr wrap="none" rtlCol="0">
            <a:spAutoFit/>
          </a:bodyPr>
          <a:lstStyle/>
          <a:p>
            <a:r>
              <a:rPr kumimoji="1" lang="en-US" altLang="zh-CN" sz="3200" dirty="0">
                <a:solidFill>
                  <a:schemeClr val="bg1"/>
                </a:solidFill>
                <a:latin typeface="Helvetica" pitchFamily="2" charset="0"/>
              </a:rPr>
              <a:t>volatility</a:t>
            </a:r>
            <a:endParaRPr kumimoji="1" lang="zh-CN" altLang="en-US" sz="3200" dirty="0">
              <a:solidFill>
                <a:schemeClr val="bg1"/>
              </a:solidFill>
              <a:latin typeface="Helvetica"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13" name="矩形 12"/>
          <p:cNvSpPr/>
          <p:nvPr/>
        </p:nvSpPr>
        <p:spPr>
          <a:xfrm>
            <a:off x="812800" y="875030"/>
            <a:ext cx="2287270" cy="583565"/>
          </a:xfrm>
          <a:prstGeom prst="rect">
            <a:avLst/>
          </a:prstGeom>
        </p:spPr>
        <p:txBody>
          <a:bodyPr wrap="squar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D5646EB7-6EEF-614C-BE48-E00AB0659E80}"/>
              </a:ext>
            </a:extLst>
          </p:cNvPr>
          <p:cNvSpPr/>
          <p:nvPr/>
        </p:nvSpPr>
        <p:spPr>
          <a:xfrm>
            <a:off x="812800" y="2679700"/>
            <a:ext cx="10578454" cy="3046988"/>
          </a:xfrm>
          <a:prstGeom prst="rect">
            <a:avLst/>
          </a:prstGeom>
        </p:spPr>
        <p:txBody>
          <a:bodyPr wrap="square">
            <a:spAutoFit/>
          </a:bodyPr>
          <a:lstStyle/>
          <a:p>
            <a:r>
              <a:rPr lang="en" altLang="zh-CN" dirty="0">
                <a:solidFill>
                  <a:srgbClr val="333333"/>
                </a:solidFill>
                <a:latin typeface="Helvetica" pitchFamily="2" charset="0"/>
              </a:rPr>
              <a:t>Indeed, LTCM stated that its target daily volatility was $45 million around May 1998. In other words, the positions were allocated to maximize expected returns subject to the constraint that the fund's perceived risk was no greater than that of the stock market. </a:t>
            </a: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LTCM was maximizing returns while closely monitoring its volatility.</a:t>
            </a:r>
            <a:endParaRPr lang="zh-CN" altLang="en-US" dirty="0"/>
          </a:p>
        </p:txBody>
      </p:sp>
      <p:sp>
        <p:nvSpPr>
          <p:cNvPr id="2" name="矩形 1">
            <a:extLst>
              <a:ext uri="{FF2B5EF4-FFF2-40B4-BE49-F238E27FC236}">
                <a16:creationId xmlns:a16="http://schemas.microsoft.com/office/drawing/2014/main" id="{6EE87A39-DE01-0249-B0E5-B80E3B63E96C}"/>
              </a:ext>
            </a:extLst>
          </p:cNvPr>
          <p:cNvSpPr/>
          <p:nvPr/>
        </p:nvSpPr>
        <p:spPr>
          <a:xfrm>
            <a:off x="1134735" y="813147"/>
            <a:ext cx="1643399" cy="584775"/>
          </a:xfrm>
          <a:prstGeom prst="rect">
            <a:avLst/>
          </a:prstGeom>
        </p:spPr>
        <p:txBody>
          <a:bodyPr wrap="none">
            <a:spAutoFit/>
          </a:bodyPr>
          <a:lstStyle/>
          <a:p>
            <a:r>
              <a:rPr kumimoji="1" lang="en-US" altLang="zh-CN" sz="3200" dirty="0">
                <a:solidFill>
                  <a:schemeClr val="bg1"/>
                </a:solidFill>
                <a:latin typeface="Helvetica" pitchFamily="2" charset="0"/>
              </a:rPr>
              <a:t>volatility</a:t>
            </a:r>
            <a:endParaRPr kumimoji="1" lang="zh-CN" altLang="en-US" sz="3200" dirty="0">
              <a:solidFill>
                <a:schemeClr val="bg1"/>
              </a:solidFill>
              <a:latin typeface="Helvetica" pitchFamily="2" charset="0"/>
            </a:endParaRPr>
          </a:p>
        </p:txBody>
      </p:sp>
    </p:spTree>
    <p:extLst>
      <p:ext uri="{BB962C8B-B14F-4D97-AF65-F5344CB8AC3E}">
        <p14:creationId xmlns:p14="http://schemas.microsoft.com/office/powerpoint/2010/main" val="423555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3" name="矩形 2">
            <a:extLst>
              <a:ext uri="{FF2B5EF4-FFF2-40B4-BE49-F238E27FC236}">
                <a16:creationId xmlns:a16="http://schemas.microsoft.com/office/drawing/2014/main" id="{3928279E-1D40-D944-89DD-69E03DFEC02D}"/>
              </a:ext>
            </a:extLst>
          </p:cNvPr>
          <p:cNvSpPr/>
          <p:nvPr/>
        </p:nvSpPr>
        <p:spPr>
          <a:xfrm>
            <a:off x="1524000" y="2655686"/>
            <a:ext cx="9145588" cy="1938992"/>
          </a:xfrm>
          <a:prstGeom prst="rect">
            <a:avLst/>
          </a:prstGeom>
        </p:spPr>
        <p:txBody>
          <a:bodyPr wrap="square">
            <a:spAutoFit/>
          </a:bodyPr>
          <a:lstStyle/>
          <a:p>
            <a:r>
              <a:rPr lang="en" altLang="zh-CN" dirty="0">
                <a:solidFill>
                  <a:srgbClr val="333333"/>
                </a:solidFill>
                <a:latin typeface="Helvetica" pitchFamily="2" charset="0"/>
              </a:rPr>
              <a:t>The $45 million number, It assumes that volatility is constant, when in fact it can easily double in turbulent times. </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Even if the distributions were symmetrical, it is unlikely their tails could be well described by a normal distribution. </a:t>
            </a:r>
            <a:endParaRPr lang="zh-CN" altLang="en-US" dirty="0"/>
          </a:p>
        </p:txBody>
      </p:sp>
      <p:sp>
        <p:nvSpPr>
          <p:cNvPr id="2" name="矩形 1">
            <a:extLst>
              <a:ext uri="{FF2B5EF4-FFF2-40B4-BE49-F238E27FC236}">
                <a16:creationId xmlns:a16="http://schemas.microsoft.com/office/drawing/2014/main" id="{6FFD3D99-7844-D04E-90F2-24066A23312E}"/>
              </a:ext>
            </a:extLst>
          </p:cNvPr>
          <p:cNvSpPr/>
          <p:nvPr/>
        </p:nvSpPr>
        <p:spPr>
          <a:xfrm>
            <a:off x="1123940" y="813147"/>
            <a:ext cx="1643399" cy="584775"/>
          </a:xfrm>
          <a:prstGeom prst="rect">
            <a:avLst/>
          </a:prstGeom>
        </p:spPr>
        <p:txBody>
          <a:bodyPr wrap="none">
            <a:spAutoFit/>
          </a:bodyPr>
          <a:lstStyle/>
          <a:p>
            <a:r>
              <a:rPr kumimoji="1" lang="en-US" altLang="zh-CN" sz="3200" dirty="0">
                <a:solidFill>
                  <a:schemeClr val="bg1"/>
                </a:solidFill>
                <a:latin typeface="Helvetica" pitchFamily="2" charset="0"/>
              </a:rPr>
              <a:t>volatility</a:t>
            </a:r>
            <a:endParaRPr kumimoji="1" lang="zh-CN" altLang="en-US" sz="3200" dirty="0">
              <a:solidFill>
                <a:schemeClr val="bg1"/>
              </a:solidFill>
              <a:latin typeface="Helvetica" pitchFamily="2" charset="0"/>
            </a:endParaRPr>
          </a:p>
        </p:txBody>
      </p:sp>
    </p:spTree>
    <p:extLst>
      <p:ext uri="{BB962C8B-B14F-4D97-AF65-F5344CB8AC3E}">
        <p14:creationId xmlns:p14="http://schemas.microsoft.com/office/powerpoint/2010/main" val="15913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3" name="矩形 2">
            <a:extLst>
              <a:ext uri="{FF2B5EF4-FFF2-40B4-BE49-F238E27FC236}">
                <a16:creationId xmlns:a16="http://schemas.microsoft.com/office/drawing/2014/main" id="{AC81DD88-D3DC-C040-BD6C-F135D9AED08E}"/>
              </a:ext>
            </a:extLst>
          </p:cNvPr>
          <p:cNvSpPr/>
          <p:nvPr/>
        </p:nvSpPr>
        <p:spPr>
          <a:xfrm>
            <a:off x="1322962" y="2211070"/>
            <a:ext cx="8112868" cy="3785652"/>
          </a:xfrm>
          <a:prstGeom prst="rect">
            <a:avLst/>
          </a:prstGeom>
        </p:spPr>
        <p:txBody>
          <a:bodyPr wrap="square">
            <a:spAutoFit/>
          </a:bodyPr>
          <a:lstStyle/>
          <a:p>
            <a:br>
              <a:rPr lang="en" altLang="zh-CN" dirty="0"/>
            </a:br>
            <a:r>
              <a:rPr lang="en" altLang="zh-CN" dirty="0">
                <a:solidFill>
                  <a:srgbClr val="333333"/>
                </a:solidFill>
                <a:latin typeface="Helvetica" pitchFamily="2" charset="0"/>
              </a:rPr>
              <a:t>The firm reportedly tried to reduce its risk, but made a major mistake: </a:t>
            </a:r>
          </a:p>
          <a:p>
            <a:r>
              <a:rPr lang="en" altLang="zh-CN" dirty="0">
                <a:solidFill>
                  <a:srgbClr val="333333"/>
                </a:solidFill>
                <a:latin typeface="Helvetica" pitchFamily="2" charset="0"/>
              </a:rPr>
              <a:t>instead of selling off less-liquid positions, or raising fresh capital, it eliminated its most liquid investments because they were less profitable. </a:t>
            </a: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This made LTCM more vulnerable to subsequent margin calls.</a:t>
            </a:r>
            <a:endParaRPr lang="zh-CN" altLang="en-US" dirty="0"/>
          </a:p>
        </p:txBody>
      </p:sp>
      <p:sp>
        <p:nvSpPr>
          <p:cNvPr id="4" name="矩形 3">
            <a:extLst>
              <a:ext uri="{FF2B5EF4-FFF2-40B4-BE49-F238E27FC236}">
                <a16:creationId xmlns:a16="http://schemas.microsoft.com/office/drawing/2014/main" id="{AB9349F1-257E-FE4B-95D8-262C48FD929A}"/>
              </a:ext>
            </a:extLst>
          </p:cNvPr>
          <p:cNvSpPr/>
          <p:nvPr/>
        </p:nvSpPr>
        <p:spPr>
          <a:xfrm>
            <a:off x="619661" y="813147"/>
            <a:ext cx="2735044" cy="584775"/>
          </a:xfrm>
          <a:prstGeom prst="rect">
            <a:avLst/>
          </a:prstGeom>
        </p:spPr>
        <p:txBody>
          <a:bodyPr wrap="none">
            <a:spAutoFit/>
          </a:bodyPr>
          <a:lstStyle/>
          <a:p>
            <a:r>
              <a:rPr lang="en" altLang="zh-CN" sz="3200" dirty="0">
                <a:solidFill>
                  <a:schemeClr val="bg1"/>
                </a:solidFill>
                <a:latin typeface="Helvetica" pitchFamily="2" charset="0"/>
              </a:rPr>
              <a:t>Major mistake</a:t>
            </a:r>
            <a:endParaRPr lang="zh-CN" altLang="en-US" sz="3200" dirty="0">
              <a:solidFill>
                <a:schemeClr val="bg1"/>
              </a:solidFill>
            </a:endParaRPr>
          </a:p>
        </p:txBody>
      </p:sp>
    </p:spTree>
    <p:extLst>
      <p:ext uri="{BB962C8B-B14F-4D97-AF65-F5344CB8AC3E}">
        <p14:creationId xmlns:p14="http://schemas.microsoft.com/office/powerpoint/2010/main" val="21698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13" name="矩形 12"/>
          <p:cNvSpPr/>
          <p:nvPr/>
        </p:nvSpPr>
        <p:spPr>
          <a:xfrm>
            <a:off x="812800" y="875030"/>
            <a:ext cx="2287270" cy="583565"/>
          </a:xfrm>
          <a:prstGeom prst="rect">
            <a:avLst/>
          </a:prstGeom>
        </p:spPr>
        <p:txBody>
          <a:bodyPr wrap="squar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13585921-AAB8-764F-ABC6-B550733DF673}"/>
              </a:ext>
            </a:extLst>
          </p:cNvPr>
          <p:cNvSpPr/>
          <p:nvPr/>
        </p:nvSpPr>
        <p:spPr>
          <a:xfrm>
            <a:off x="1317356" y="2362866"/>
            <a:ext cx="9169060" cy="3785652"/>
          </a:xfrm>
          <a:prstGeom prst="rect">
            <a:avLst/>
          </a:prstGeom>
        </p:spPr>
        <p:txBody>
          <a:bodyPr wrap="square">
            <a:spAutoFit/>
          </a:bodyPr>
          <a:lstStyle/>
          <a:p>
            <a:br>
              <a:rPr lang="en" altLang="zh-CN" dirty="0"/>
            </a:br>
            <a:r>
              <a:rPr lang="en" altLang="zh-CN" dirty="0">
                <a:solidFill>
                  <a:srgbClr val="333333"/>
                </a:solidFill>
                <a:latin typeface="Helvetica" pitchFamily="2" charset="0"/>
              </a:rPr>
              <a:t>After this adjustment, LTCM's models indicated that its daily volatility should have been indeed reduced to $35 million. </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Something was wrong, however. Its actual daily volatility was closer to $100 million. </a:t>
            </a: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Either the market were getting more volatile or the models were seriously biased. Probably both.</a:t>
            </a:r>
            <a:endParaRPr lang="zh-CN" altLang="en-US" dirty="0"/>
          </a:p>
        </p:txBody>
      </p:sp>
      <p:sp>
        <p:nvSpPr>
          <p:cNvPr id="3" name="矩形 2">
            <a:extLst>
              <a:ext uri="{FF2B5EF4-FFF2-40B4-BE49-F238E27FC236}">
                <a16:creationId xmlns:a16="http://schemas.microsoft.com/office/drawing/2014/main" id="{9048B248-4B99-684D-8E53-F4171C8585F2}"/>
              </a:ext>
            </a:extLst>
          </p:cNvPr>
          <p:cNvSpPr/>
          <p:nvPr/>
        </p:nvSpPr>
        <p:spPr>
          <a:xfrm>
            <a:off x="1134735" y="873820"/>
            <a:ext cx="1643399" cy="584775"/>
          </a:xfrm>
          <a:prstGeom prst="rect">
            <a:avLst/>
          </a:prstGeom>
        </p:spPr>
        <p:txBody>
          <a:bodyPr wrap="none">
            <a:spAutoFit/>
          </a:bodyPr>
          <a:lstStyle/>
          <a:p>
            <a:r>
              <a:rPr kumimoji="1" lang="en-US" altLang="zh-CN" sz="3200" dirty="0">
                <a:solidFill>
                  <a:schemeClr val="bg1"/>
                </a:solidFill>
                <a:latin typeface="Helvetica" pitchFamily="2" charset="0"/>
              </a:rPr>
              <a:t>volatility</a:t>
            </a:r>
            <a:endParaRPr kumimoji="1" lang="zh-CN" altLang="en-US" sz="3200" dirty="0">
              <a:solidFill>
                <a:schemeClr val="bg1"/>
              </a:solidFill>
              <a:latin typeface="Helvetica" pitchFamily="2" charset="0"/>
            </a:endParaRPr>
          </a:p>
        </p:txBody>
      </p:sp>
    </p:spTree>
    <p:extLst>
      <p:ext uri="{BB962C8B-B14F-4D97-AF65-F5344CB8AC3E}">
        <p14:creationId xmlns:p14="http://schemas.microsoft.com/office/powerpoint/2010/main" val="329225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pic>
        <p:nvPicPr>
          <p:cNvPr id="3" name="图片 2">
            <a:extLst>
              <a:ext uri="{FF2B5EF4-FFF2-40B4-BE49-F238E27FC236}">
                <a16:creationId xmlns:a16="http://schemas.microsoft.com/office/drawing/2014/main" id="{6C50BC88-547A-8041-ACE4-6299877ACFF3}"/>
              </a:ext>
            </a:extLst>
          </p:cNvPr>
          <p:cNvPicPr>
            <a:picLocks noChangeAspect="1"/>
          </p:cNvPicPr>
          <p:nvPr/>
        </p:nvPicPr>
        <p:blipFill>
          <a:blip r:embed="rId3"/>
          <a:stretch>
            <a:fillRect/>
          </a:stretch>
        </p:blipFill>
        <p:spPr>
          <a:xfrm>
            <a:off x="4114227" y="-36830"/>
            <a:ext cx="6858000" cy="4089400"/>
          </a:xfrm>
          <a:prstGeom prst="rect">
            <a:avLst/>
          </a:prstGeom>
        </p:spPr>
      </p:pic>
      <p:sp>
        <p:nvSpPr>
          <p:cNvPr id="4" name="矩形 3">
            <a:extLst>
              <a:ext uri="{FF2B5EF4-FFF2-40B4-BE49-F238E27FC236}">
                <a16:creationId xmlns:a16="http://schemas.microsoft.com/office/drawing/2014/main" id="{D61A7570-7D89-924B-BDFB-07E588349BAC}"/>
              </a:ext>
            </a:extLst>
          </p:cNvPr>
          <p:cNvSpPr/>
          <p:nvPr/>
        </p:nvSpPr>
        <p:spPr>
          <a:xfrm>
            <a:off x="337733" y="3441680"/>
            <a:ext cx="11238182" cy="3416320"/>
          </a:xfrm>
          <a:prstGeom prst="rect">
            <a:avLst/>
          </a:prstGeom>
        </p:spPr>
        <p:txBody>
          <a:bodyPr wrap="square">
            <a:spAutoFit/>
          </a:bodyPr>
          <a:lstStyle/>
          <a:p>
            <a:br>
              <a:rPr lang="en" altLang="zh-CN" dirty="0"/>
            </a:br>
            <a:r>
              <a:rPr lang="en" altLang="zh-CN" dirty="0">
                <a:solidFill>
                  <a:srgbClr val="333333"/>
                </a:solidFill>
                <a:latin typeface="Helvetica" pitchFamily="2" charset="0"/>
              </a:rPr>
              <a:t>Figure 5 shows the predictable of the daily volatility of changes in credit spreads. </a:t>
            </a:r>
          </a:p>
          <a:p>
            <a:r>
              <a:rPr lang="en" altLang="zh-CN" dirty="0">
                <a:solidFill>
                  <a:srgbClr val="333333"/>
                </a:solidFill>
                <a:latin typeface="Helvetica" pitchFamily="2" charset="0"/>
              </a:rPr>
              <a:t>The forecast is based on exponential weighing</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shows that, first, the average volatility over 1995-97 was low by historical standards. </a:t>
            </a:r>
          </a:p>
          <a:p>
            <a:r>
              <a:rPr lang="en" altLang="zh-CN" dirty="0">
                <a:solidFill>
                  <a:srgbClr val="333333"/>
                </a:solidFill>
                <a:latin typeface="Helvetica" pitchFamily="2" charset="0"/>
              </a:rPr>
              <a:t>Second, volatility creeps up on 25 August from 0.019 to 0.027; on 27 August, it moves and stays above 0.04, double its recent value. Thus standard risk management methods would have picked up the increase in market volatility.</a:t>
            </a:r>
            <a:endParaRPr lang="zh-CN" altLang="en-US" dirty="0"/>
          </a:p>
        </p:txBody>
      </p:sp>
      <p:sp>
        <p:nvSpPr>
          <p:cNvPr id="2" name="矩形 1">
            <a:extLst>
              <a:ext uri="{FF2B5EF4-FFF2-40B4-BE49-F238E27FC236}">
                <a16:creationId xmlns:a16="http://schemas.microsoft.com/office/drawing/2014/main" id="{BD0216D2-5B4B-D540-BDAB-CB3450CFE498}"/>
              </a:ext>
            </a:extLst>
          </p:cNvPr>
          <p:cNvSpPr/>
          <p:nvPr/>
        </p:nvSpPr>
        <p:spPr>
          <a:xfrm>
            <a:off x="770872" y="748318"/>
            <a:ext cx="2643672" cy="954107"/>
          </a:xfrm>
          <a:prstGeom prst="rect">
            <a:avLst/>
          </a:prstGeom>
        </p:spPr>
        <p:txBody>
          <a:bodyPr wrap="none">
            <a:spAutoFit/>
          </a:bodyPr>
          <a:lstStyle/>
          <a:p>
            <a:r>
              <a:rPr lang="en" altLang="zh-CN" sz="2800" dirty="0">
                <a:solidFill>
                  <a:schemeClr val="bg1"/>
                </a:solidFill>
                <a:latin typeface="Helvetica" pitchFamily="2" charset="0"/>
              </a:rPr>
              <a:t>Volatility in</a:t>
            </a:r>
          </a:p>
          <a:p>
            <a:r>
              <a:rPr lang="en" altLang="zh-CN" sz="2800" dirty="0">
                <a:solidFill>
                  <a:schemeClr val="bg1"/>
                </a:solidFill>
                <a:latin typeface="Helvetica" pitchFamily="2" charset="0"/>
              </a:rPr>
              <a:t> credit spreads </a:t>
            </a:r>
            <a:endParaRPr lang="zh-CN" altLang="en-US" sz="2800" dirty="0">
              <a:solidFill>
                <a:schemeClr val="bg1"/>
              </a:solidFill>
            </a:endParaRPr>
          </a:p>
        </p:txBody>
      </p:sp>
    </p:spTree>
    <p:extLst>
      <p:ext uri="{BB962C8B-B14F-4D97-AF65-F5344CB8AC3E}">
        <p14:creationId xmlns:p14="http://schemas.microsoft.com/office/powerpoint/2010/main" val="345357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2" name="矩形 1">
            <a:extLst>
              <a:ext uri="{FF2B5EF4-FFF2-40B4-BE49-F238E27FC236}">
                <a16:creationId xmlns:a16="http://schemas.microsoft.com/office/drawing/2014/main" id="{B4C2707D-2D3A-6C40-8065-120B7FF6946D}"/>
              </a:ext>
            </a:extLst>
          </p:cNvPr>
          <p:cNvSpPr/>
          <p:nvPr/>
        </p:nvSpPr>
        <p:spPr>
          <a:xfrm>
            <a:off x="1085460" y="2853258"/>
            <a:ext cx="9396919" cy="1569660"/>
          </a:xfrm>
          <a:prstGeom prst="rect">
            <a:avLst/>
          </a:prstGeom>
        </p:spPr>
        <p:txBody>
          <a:bodyPr wrap="square">
            <a:spAutoFit/>
          </a:bodyPr>
          <a:lstStyle/>
          <a:p>
            <a:pPr fontAlgn="base"/>
            <a:r>
              <a:rPr lang="en" altLang="zh-CN" dirty="0">
                <a:solidFill>
                  <a:srgbClr val="333333"/>
                </a:solidFill>
                <a:latin typeface="Helvetica" pitchFamily="2" charset="0"/>
              </a:rPr>
              <a:t>On 21 August, the portfolio lost $550 million. </a:t>
            </a:r>
          </a:p>
          <a:p>
            <a:pPr fontAlgn="base"/>
            <a:r>
              <a:rPr lang="en" altLang="zh-CN" dirty="0">
                <a:solidFill>
                  <a:srgbClr val="333333"/>
                </a:solidFill>
                <a:latin typeface="Helvetica" pitchFamily="2" charset="0"/>
              </a:rPr>
              <a:t>By 31 August, the portfolio had lost $1,710 million in 1 month only. Using the presumed $45 million daily standard deviation, Surely this assumption was wrong.</a:t>
            </a:r>
          </a:p>
        </p:txBody>
      </p:sp>
      <p:sp>
        <p:nvSpPr>
          <p:cNvPr id="3" name="矩形 2">
            <a:extLst>
              <a:ext uri="{FF2B5EF4-FFF2-40B4-BE49-F238E27FC236}">
                <a16:creationId xmlns:a16="http://schemas.microsoft.com/office/drawing/2014/main" id="{388762E5-4B83-4A4A-AA4D-110986B39469}"/>
              </a:ext>
            </a:extLst>
          </p:cNvPr>
          <p:cNvSpPr/>
          <p:nvPr/>
        </p:nvSpPr>
        <p:spPr>
          <a:xfrm>
            <a:off x="1085460" y="752029"/>
            <a:ext cx="1818467" cy="584775"/>
          </a:xfrm>
          <a:prstGeom prst="rect">
            <a:avLst/>
          </a:prstGeom>
        </p:spPr>
        <p:txBody>
          <a:bodyPr wrap="square">
            <a:spAutoFit/>
          </a:bodyPr>
          <a:lstStyle/>
          <a:p>
            <a:r>
              <a:rPr lang="en-US" altLang="zh-CN" sz="3200" dirty="0">
                <a:solidFill>
                  <a:schemeClr val="bg1"/>
                </a:solidFill>
                <a:latin typeface="Helvetica" pitchFamily="2" charset="0"/>
              </a:rPr>
              <a:t>Result</a:t>
            </a:r>
            <a:endParaRPr lang="zh-CN" altLang="en-US" sz="3200" dirty="0">
              <a:solidFill>
                <a:schemeClr val="bg1"/>
              </a:solidFill>
              <a:latin typeface="Helvetica" pitchFamily="2" charset="0"/>
            </a:endParaRPr>
          </a:p>
        </p:txBody>
      </p:sp>
    </p:spTree>
    <p:extLst>
      <p:ext uri="{BB962C8B-B14F-4D97-AF65-F5344CB8AC3E}">
        <p14:creationId xmlns:p14="http://schemas.microsoft.com/office/powerpoint/2010/main" val="263293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3075" name="Picture 3" descr="C:\Users\buxiaoqian.CCT\Desktop\标准PPT\素材\图片25.png"/>
          <p:cNvPicPr>
            <a:picLocks noChangeAspect="1" noChangeArrowheads="1"/>
          </p:cNvPicPr>
          <p:nvPr/>
        </p:nvPicPr>
        <p:blipFill>
          <a:blip r:embed="rId3"/>
          <a:srcRect/>
          <a:stretch>
            <a:fillRect/>
          </a:stretch>
        </p:blipFill>
        <p:spPr bwMode="auto">
          <a:xfrm>
            <a:off x="-9525" y="0"/>
            <a:ext cx="12203113" cy="6869113"/>
          </a:xfrm>
          <a:prstGeom prst="rect">
            <a:avLst/>
          </a:prstGeom>
          <a:noFill/>
        </p:spPr>
      </p:pic>
      <p:sp>
        <p:nvSpPr>
          <p:cNvPr id="3" name="矩形 2"/>
          <p:cNvSpPr/>
          <p:nvPr/>
        </p:nvSpPr>
        <p:spPr>
          <a:xfrm>
            <a:off x="5247001" y="2195833"/>
            <a:ext cx="1104790" cy="1077218"/>
          </a:xfrm>
          <a:prstGeom prst="rect">
            <a:avLst/>
          </a:prstGeom>
        </p:spPr>
        <p:txBody>
          <a:bodyPr wrap="none">
            <a:spAutoFit/>
          </a:bodyPr>
          <a:lstStyle/>
          <a:p>
            <a:pPr algn="ctr"/>
            <a:r>
              <a:rPr lang="en-US" altLang="zh-CN" sz="6400" b="1" dirty="0">
                <a:solidFill>
                  <a:schemeClr val="bg1"/>
                </a:solidFill>
              </a:rPr>
              <a:t>01</a:t>
            </a:r>
            <a:endParaRPr lang="zh-CN" altLang="en-US" sz="6400" b="1" dirty="0">
              <a:solidFill>
                <a:schemeClr val="bg1"/>
              </a:solidFill>
            </a:endParaRPr>
          </a:p>
        </p:txBody>
      </p:sp>
      <p:sp>
        <p:nvSpPr>
          <p:cNvPr id="2" name="矩形 1">
            <a:extLst>
              <a:ext uri="{FF2B5EF4-FFF2-40B4-BE49-F238E27FC236}">
                <a16:creationId xmlns:a16="http://schemas.microsoft.com/office/drawing/2014/main" id="{40C16E4A-186D-234A-A630-A317FBD33B38}"/>
              </a:ext>
            </a:extLst>
          </p:cNvPr>
          <p:cNvSpPr/>
          <p:nvPr/>
        </p:nvSpPr>
        <p:spPr>
          <a:xfrm>
            <a:off x="4140127" y="3292562"/>
            <a:ext cx="3318537" cy="584775"/>
          </a:xfrm>
          <a:prstGeom prst="rect">
            <a:avLst/>
          </a:prstGeom>
        </p:spPr>
        <p:txBody>
          <a:bodyPr wrap="none">
            <a:spAutoFit/>
          </a:bodyPr>
          <a:lstStyle/>
          <a:p>
            <a:r>
              <a:rPr lang="en" altLang="zh-CN" sz="3200" b="1" dirty="0">
                <a:solidFill>
                  <a:schemeClr val="bg1"/>
                </a:solidFill>
                <a:latin typeface="Arial" panose="020B0604020202020204" pitchFamily="34" charset="0"/>
                <a:cs typeface="Arial" panose="020B0604020202020204" pitchFamily="34" charset="0"/>
              </a:rPr>
              <a:t>History of LTCM</a:t>
            </a:r>
            <a:endParaRPr lang="zh-CN" altLang="en-US" sz="32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4" name="矩形 3">
            <a:extLst>
              <a:ext uri="{FF2B5EF4-FFF2-40B4-BE49-F238E27FC236}">
                <a16:creationId xmlns:a16="http://schemas.microsoft.com/office/drawing/2014/main" id="{4647ACB4-2E04-B946-9CFB-2CB4165E96D7}"/>
              </a:ext>
            </a:extLst>
          </p:cNvPr>
          <p:cNvSpPr/>
          <p:nvPr/>
        </p:nvSpPr>
        <p:spPr>
          <a:xfrm>
            <a:off x="1397480" y="2197651"/>
            <a:ext cx="9144000" cy="4154984"/>
          </a:xfrm>
          <a:prstGeom prst="rect">
            <a:avLst/>
          </a:prstGeom>
        </p:spPr>
        <p:txBody>
          <a:bodyPr wrap="square">
            <a:spAutoFit/>
          </a:bodyPr>
          <a:lstStyle/>
          <a:p>
            <a:pPr fontAlgn="base"/>
            <a:r>
              <a:rPr lang="en-US" altLang="zh-CN" dirty="0">
                <a:solidFill>
                  <a:srgbClr val="333333"/>
                </a:solidFill>
                <a:latin typeface="Helvetica" pitchFamily="2" charset="0"/>
              </a:rPr>
              <a:t>1.</a:t>
            </a:r>
            <a:r>
              <a:rPr lang="zh-CN" altLang="en-US" dirty="0">
                <a:solidFill>
                  <a:srgbClr val="333333"/>
                </a:solidFill>
                <a:latin typeface="Helvetica" pitchFamily="2" charset="0"/>
              </a:rPr>
              <a:t> </a:t>
            </a:r>
            <a:r>
              <a:rPr lang="en" altLang="zh-CN" dirty="0">
                <a:solidFill>
                  <a:srgbClr val="333333"/>
                </a:solidFill>
                <a:latin typeface="Helvetica" pitchFamily="2" charset="0"/>
              </a:rPr>
              <a:t>LTCM </a:t>
            </a:r>
            <a:r>
              <a:rPr lang="en" altLang="zh-CN" dirty="0">
                <a:solidFill>
                  <a:srgbClr val="FF0000"/>
                </a:solidFill>
                <a:latin typeface="Helvetica" pitchFamily="2" charset="0"/>
              </a:rPr>
              <a:t>relied on recent history to estimate risk</a:t>
            </a:r>
            <a:r>
              <a:rPr lang="en" altLang="zh-CN" dirty="0">
                <a:solidFill>
                  <a:srgbClr val="333333"/>
                </a:solidFill>
                <a:latin typeface="Helvetica" pitchFamily="2" charset="0"/>
              </a:rPr>
              <a:t>, assigning a low probability to events such as sovereign defaults and major market disruptions such as the 1987 crash, which also led to a flight to liquidity. Since credit-sensitive instruments are by nature affected by rare events, this approach missed the true risks of the portfolio. </a:t>
            </a:r>
          </a:p>
          <a:p>
            <a:pPr fontAlgn="base"/>
            <a:endParaRPr lang="en-US" altLang="zh-CN" dirty="0">
              <a:solidFill>
                <a:srgbClr val="333333"/>
              </a:solidFill>
              <a:latin typeface="Helvetica" pitchFamily="2" charset="0"/>
            </a:endParaRPr>
          </a:p>
          <a:p>
            <a:pPr fontAlgn="base"/>
            <a:r>
              <a:rPr lang="en-US" altLang="zh-CN" dirty="0">
                <a:solidFill>
                  <a:srgbClr val="333333"/>
                </a:solidFill>
                <a:latin typeface="Helvetica" pitchFamily="2" charset="0"/>
              </a:rPr>
              <a:t>2.</a:t>
            </a:r>
            <a:r>
              <a:rPr lang="zh-CN" altLang="en-US" dirty="0">
                <a:solidFill>
                  <a:srgbClr val="333333"/>
                </a:solidFill>
                <a:latin typeface="Helvetica" pitchFamily="2" charset="0"/>
              </a:rPr>
              <a:t> </a:t>
            </a:r>
            <a:r>
              <a:rPr lang="en" altLang="zh-CN" dirty="0">
                <a:solidFill>
                  <a:srgbClr val="333333"/>
                </a:solidFill>
                <a:latin typeface="Helvetica" pitchFamily="2" charset="0"/>
              </a:rPr>
              <a:t>LTCM is also reported to have done stress-testing of its portfolio. The firm had stress loss predictions that it could lose $2.3 billion in a worst-case scenario. In fact, it lost $4.4 billion during 1998. It also </a:t>
            </a:r>
            <a:r>
              <a:rPr lang="en" altLang="zh-CN" dirty="0">
                <a:solidFill>
                  <a:srgbClr val="FF0000"/>
                </a:solidFill>
                <a:latin typeface="Helvetica" pitchFamily="2" charset="0"/>
              </a:rPr>
              <a:t>failed to appreciate that its very size </a:t>
            </a:r>
            <a:r>
              <a:rPr lang="en" altLang="zh-CN" dirty="0">
                <a:solidFill>
                  <a:srgbClr val="333333"/>
                </a:solidFill>
                <a:latin typeface="Helvetica" pitchFamily="2" charset="0"/>
              </a:rPr>
              <a:t>made it impossible to </a:t>
            </a:r>
            <a:r>
              <a:rPr lang="en" altLang="zh-CN" dirty="0" err="1">
                <a:solidFill>
                  <a:srgbClr val="333333"/>
                </a:solidFill>
                <a:latin typeface="Helvetica" pitchFamily="2" charset="0"/>
              </a:rPr>
              <a:t>manoeuver</a:t>
            </a:r>
            <a:r>
              <a:rPr lang="en" altLang="zh-CN" dirty="0">
                <a:solidFill>
                  <a:srgbClr val="333333"/>
                </a:solidFill>
                <a:latin typeface="Helvetica" pitchFamily="2" charset="0"/>
              </a:rPr>
              <a:t> once it had lost $2.3 billion.</a:t>
            </a:r>
            <a:endParaRPr lang="en" altLang="zh-CN" b="0" i="0" dirty="0">
              <a:solidFill>
                <a:srgbClr val="333333"/>
              </a:solidFill>
              <a:effectLst/>
              <a:latin typeface="Helvetica" pitchFamily="2" charset="0"/>
            </a:endParaRPr>
          </a:p>
        </p:txBody>
      </p:sp>
      <p:sp>
        <p:nvSpPr>
          <p:cNvPr id="5" name="文本框 4">
            <a:extLst>
              <a:ext uri="{FF2B5EF4-FFF2-40B4-BE49-F238E27FC236}">
                <a16:creationId xmlns:a16="http://schemas.microsoft.com/office/drawing/2014/main" id="{186B1943-FAF5-974C-8500-5BAAF0CFF6A5}"/>
              </a:ext>
            </a:extLst>
          </p:cNvPr>
          <p:cNvSpPr txBox="1"/>
          <p:nvPr/>
        </p:nvSpPr>
        <p:spPr>
          <a:xfrm>
            <a:off x="686987" y="813147"/>
            <a:ext cx="2667718" cy="584775"/>
          </a:xfrm>
          <a:prstGeom prst="rect">
            <a:avLst/>
          </a:prstGeom>
          <a:noFill/>
        </p:spPr>
        <p:txBody>
          <a:bodyPr wrap="none" rtlCol="0">
            <a:spAutoFit/>
          </a:bodyPr>
          <a:lstStyle/>
          <a:p>
            <a:r>
              <a:rPr kumimoji="1" lang="en-US" altLang="zh-CN" sz="3200" dirty="0">
                <a:solidFill>
                  <a:schemeClr val="bg1"/>
                </a:solidFill>
                <a:latin typeface="Helvetica" pitchFamily="2" charset="0"/>
              </a:rPr>
              <a:t>Two mistakes</a:t>
            </a:r>
            <a:endParaRPr kumimoji="1" lang="zh-CN" altLang="en-US" sz="3200" dirty="0">
              <a:solidFill>
                <a:schemeClr val="bg1"/>
              </a:solidFill>
              <a:latin typeface="Helvetica" pitchFamily="2" charset="0"/>
            </a:endParaRPr>
          </a:p>
        </p:txBody>
      </p:sp>
    </p:spTree>
    <p:extLst>
      <p:ext uri="{BB962C8B-B14F-4D97-AF65-F5344CB8AC3E}">
        <p14:creationId xmlns:p14="http://schemas.microsoft.com/office/powerpoint/2010/main" val="150537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575" y="203200"/>
            <a:ext cx="2818130" cy="1804670"/>
          </a:xfrm>
          <a:prstGeom prst="rect">
            <a:avLst/>
          </a:prstGeom>
          <a:noFill/>
        </p:spPr>
      </p:pic>
      <p:sp>
        <p:nvSpPr>
          <p:cNvPr id="3" name="矩形 2">
            <a:extLst>
              <a:ext uri="{FF2B5EF4-FFF2-40B4-BE49-F238E27FC236}">
                <a16:creationId xmlns:a16="http://schemas.microsoft.com/office/drawing/2014/main" id="{EC13F2C1-9466-8247-BD63-E545EA9C31CD}"/>
              </a:ext>
            </a:extLst>
          </p:cNvPr>
          <p:cNvSpPr/>
          <p:nvPr/>
        </p:nvSpPr>
        <p:spPr>
          <a:xfrm>
            <a:off x="1945640" y="2828835"/>
            <a:ext cx="7907547" cy="1200329"/>
          </a:xfrm>
          <a:prstGeom prst="rect">
            <a:avLst/>
          </a:prstGeom>
        </p:spPr>
        <p:txBody>
          <a:bodyPr wrap="square">
            <a:spAutoFit/>
          </a:bodyPr>
          <a:lstStyle/>
          <a:p>
            <a:r>
              <a:rPr lang="en" altLang="zh-CN" dirty="0">
                <a:solidFill>
                  <a:srgbClr val="333333"/>
                </a:solidFill>
                <a:latin typeface="Helvetica" pitchFamily="2" charset="0"/>
              </a:rPr>
              <a:t>More fundamentally, the firm had badly underestimated its risk and did not have enough long-term capital to ride out the turbulence of 1998.</a:t>
            </a:r>
            <a:endParaRPr lang="zh-CN" altLang="en-US" dirty="0"/>
          </a:p>
        </p:txBody>
      </p:sp>
    </p:spTree>
    <p:extLst>
      <p:ext uri="{BB962C8B-B14F-4D97-AF65-F5344CB8AC3E}">
        <p14:creationId xmlns:p14="http://schemas.microsoft.com/office/powerpoint/2010/main" val="267112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uxiaoqian.CCT\Desktop\标准PPT\素材\图片25.png"/>
          <p:cNvPicPr>
            <a:picLocks noChangeAspect="1" noChangeArrowheads="1"/>
          </p:cNvPicPr>
          <p:nvPr/>
        </p:nvPicPr>
        <p:blipFill>
          <a:blip r:embed="rId2"/>
          <a:srcRect/>
          <a:stretch>
            <a:fillRect/>
          </a:stretch>
        </p:blipFill>
        <p:spPr bwMode="auto">
          <a:xfrm>
            <a:off x="0" y="-11113"/>
            <a:ext cx="12203113" cy="6869113"/>
          </a:xfrm>
          <a:prstGeom prst="rect">
            <a:avLst/>
          </a:prstGeom>
          <a:noFill/>
        </p:spPr>
      </p:pic>
      <p:sp>
        <p:nvSpPr>
          <p:cNvPr id="3" name="矩形 2"/>
          <p:cNvSpPr/>
          <p:nvPr/>
        </p:nvSpPr>
        <p:spPr>
          <a:xfrm>
            <a:off x="5247001" y="2195833"/>
            <a:ext cx="1104790" cy="1077218"/>
          </a:xfrm>
          <a:prstGeom prst="rect">
            <a:avLst/>
          </a:prstGeom>
        </p:spPr>
        <p:txBody>
          <a:bodyPr wrap="none">
            <a:spAutoFit/>
          </a:bodyPr>
          <a:lstStyle/>
          <a:p>
            <a:pPr algn="ctr"/>
            <a:r>
              <a:rPr lang="en-US" altLang="zh-CN" sz="6400" b="1" dirty="0">
                <a:solidFill>
                  <a:schemeClr val="bg1"/>
                </a:solidFill>
              </a:rPr>
              <a:t>04</a:t>
            </a:r>
            <a:endParaRPr lang="zh-CN" altLang="en-US" sz="6400" b="1" dirty="0">
              <a:solidFill>
                <a:schemeClr val="bg1"/>
              </a:solidFill>
            </a:endParaRPr>
          </a:p>
        </p:txBody>
      </p:sp>
      <p:sp>
        <p:nvSpPr>
          <p:cNvPr id="2" name="矩形 1">
            <a:extLst>
              <a:ext uri="{FF2B5EF4-FFF2-40B4-BE49-F238E27FC236}">
                <a16:creationId xmlns:a16="http://schemas.microsoft.com/office/drawing/2014/main" id="{982F0741-CA8E-9D46-92B3-16F8706B2AE0}"/>
              </a:ext>
            </a:extLst>
          </p:cNvPr>
          <p:cNvSpPr/>
          <p:nvPr/>
        </p:nvSpPr>
        <p:spPr>
          <a:xfrm>
            <a:off x="2612507" y="3423443"/>
            <a:ext cx="6353021" cy="584775"/>
          </a:xfrm>
          <a:prstGeom prst="rect">
            <a:avLst/>
          </a:prstGeom>
        </p:spPr>
        <p:txBody>
          <a:bodyPr wrap="none">
            <a:spAutoFit/>
          </a:bodyPr>
          <a:lstStyle/>
          <a:p>
            <a:r>
              <a:rPr lang="en" altLang="zh-CN" sz="3200" b="1" dirty="0">
                <a:solidFill>
                  <a:schemeClr val="bg1"/>
                </a:solidFill>
                <a:latin typeface="Arial" panose="020B0604020202020204" pitchFamily="34" charset="0"/>
                <a:cs typeface="Arial" panose="020B0604020202020204" pitchFamily="34" charset="0"/>
              </a:rPr>
              <a:t>Portfolio optimization and story</a:t>
            </a:r>
            <a:endParaRPr lang="zh-CN" altLang="en-US" sz="32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11" name="矩形 10"/>
          <p:cNvSpPr/>
          <p:nvPr/>
        </p:nvSpPr>
        <p:spPr>
          <a:xfrm>
            <a:off x="1202006" y="578825"/>
            <a:ext cx="1505540" cy="523220"/>
          </a:xfrm>
          <a:prstGeom prst="rect">
            <a:avLst/>
          </a:prstGeom>
        </p:spPr>
        <p:txBody>
          <a:bodyPr wrap="none">
            <a:spAutoFit/>
          </a:bodyPr>
          <a:lstStyle/>
          <a:p>
            <a:pPr algn="ctr"/>
            <a:r>
              <a:rPr lang="en-US" altLang="zh-CN" sz="2800" dirty="0">
                <a:solidFill>
                  <a:schemeClr val="bg1"/>
                </a:solidFill>
                <a:latin typeface="Helvetica" pitchFamily="2" charset="0"/>
              </a:rPr>
              <a:t>Formula</a:t>
            </a:r>
            <a:endParaRPr lang="zh-CN" altLang="en-US" sz="2800" dirty="0">
              <a:solidFill>
                <a:schemeClr val="bg1"/>
              </a:solidFill>
              <a:latin typeface="Helvetica" pitchFamily="2" charset="0"/>
              <a:ea typeface="黑体" panose="02010609060101010101" pitchFamily="49" charset="-122"/>
            </a:endParaRPr>
          </a:p>
        </p:txBody>
      </p:sp>
      <p:sp>
        <p:nvSpPr>
          <p:cNvPr id="2" name="矩形 1">
            <a:extLst>
              <a:ext uri="{FF2B5EF4-FFF2-40B4-BE49-F238E27FC236}">
                <a16:creationId xmlns:a16="http://schemas.microsoft.com/office/drawing/2014/main" id="{14A54E2E-E811-1D46-9DDC-B45215C25685}"/>
              </a:ext>
            </a:extLst>
          </p:cNvPr>
          <p:cNvSpPr/>
          <p:nvPr/>
        </p:nvSpPr>
        <p:spPr>
          <a:xfrm>
            <a:off x="2047140" y="2383812"/>
            <a:ext cx="8244016" cy="461665"/>
          </a:xfrm>
          <a:prstGeom prst="rect">
            <a:avLst/>
          </a:prstGeom>
        </p:spPr>
        <p:txBody>
          <a:bodyPr wrap="square">
            <a:spAutoFit/>
          </a:bodyPr>
          <a:lstStyle/>
          <a:p>
            <a:r>
              <a:rPr lang="en" altLang="zh-CN" dirty="0">
                <a:solidFill>
                  <a:srgbClr val="333333"/>
                </a:solidFill>
                <a:latin typeface="Helvetica" pitchFamily="2" charset="0"/>
              </a:rPr>
              <a:t>Assume the investor seeks to maximize a utility function</a:t>
            </a:r>
            <a:endParaRPr lang="zh-CN" altLang="en-US" dirty="0"/>
          </a:p>
        </p:txBody>
      </p:sp>
      <p:pic>
        <p:nvPicPr>
          <p:cNvPr id="4" name="图片 3">
            <a:extLst>
              <a:ext uri="{FF2B5EF4-FFF2-40B4-BE49-F238E27FC236}">
                <a16:creationId xmlns:a16="http://schemas.microsoft.com/office/drawing/2014/main" id="{E9DA688E-7F9B-6A42-88E7-129AFBEA2792}"/>
              </a:ext>
            </a:extLst>
          </p:cNvPr>
          <p:cNvPicPr>
            <a:picLocks noChangeAspect="1"/>
          </p:cNvPicPr>
          <p:nvPr/>
        </p:nvPicPr>
        <p:blipFill>
          <a:blip r:embed="rId3"/>
          <a:stretch>
            <a:fillRect/>
          </a:stretch>
        </p:blipFill>
        <p:spPr>
          <a:xfrm>
            <a:off x="4029559" y="3194049"/>
            <a:ext cx="4831808" cy="910805"/>
          </a:xfrm>
          <a:prstGeom prst="rect">
            <a:avLst/>
          </a:prstGeom>
        </p:spPr>
      </p:pic>
      <p:sp>
        <p:nvSpPr>
          <p:cNvPr id="5" name="矩形 4">
            <a:extLst>
              <a:ext uri="{FF2B5EF4-FFF2-40B4-BE49-F238E27FC236}">
                <a16:creationId xmlns:a16="http://schemas.microsoft.com/office/drawing/2014/main" id="{9C92BB0F-8997-344F-9D4C-FF243BA9644F}"/>
              </a:ext>
            </a:extLst>
          </p:cNvPr>
          <p:cNvSpPr/>
          <p:nvPr/>
        </p:nvSpPr>
        <p:spPr>
          <a:xfrm>
            <a:off x="2047140" y="4218471"/>
            <a:ext cx="7264965" cy="461665"/>
          </a:xfrm>
          <a:prstGeom prst="rect">
            <a:avLst/>
          </a:prstGeom>
        </p:spPr>
        <p:txBody>
          <a:bodyPr wrap="square">
            <a:spAutoFit/>
          </a:bodyPr>
          <a:lstStyle/>
          <a:p>
            <a:r>
              <a:rPr lang="en" altLang="zh-CN" dirty="0">
                <a:solidFill>
                  <a:srgbClr val="333333"/>
                </a:solidFill>
                <a:latin typeface="Helvetica" pitchFamily="2" charset="0"/>
              </a:rPr>
              <a:t>The optimal positions in risky assets are given by</a:t>
            </a:r>
            <a:endParaRPr lang="zh-CN" altLang="en-US" dirty="0"/>
          </a:p>
        </p:txBody>
      </p:sp>
      <p:pic>
        <p:nvPicPr>
          <p:cNvPr id="7" name="图片 6">
            <a:extLst>
              <a:ext uri="{FF2B5EF4-FFF2-40B4-BE49-F238E27FC236}">
                <a16:creationId xmlns:a16="http://schemas.microsoft.com/office/drawing/2014/main" id="{9813C2B4-3685-D54C-9B26-D44AA5EFA86B}"/>
              </a:ext>
            </a:extLst>
          </p:cNvPr>
          <p:cNvPicPr>
            <a:picLocks noChangeAspect="1"/>
          </p:cNvPicPr>
          <p:nvPr/>
        </p:nvPicPr>
        <p:blipFill>
          <a:blip r:embed="rId4"/>
          <a:stretch>
            <a:fillRect/>
          </a:stretch>
        </p:blipFill>
        <p:spPr>
          <a:xfrm>
            <a:off x="4812880" y="4793752"/>
            <a:ext cx="3011113" cy="830996"/>
          </a:xfrm>
          <a:prstGeom prst="rect">
            <a:avLst/>
          </a:prstGeom>
        </p:spPr>
      </p:pic>
      <p:sp>
        <p:nvSpPr>
          <p:cNvPr id="8" name="矩形 7">
            <a:extLst>
              <a:ext uri="{FF2B5EF4-FFF2-40B4-BE49-F238E27FC236}">
                <a16:creationId xmlns:a16="http://schemas.microsoft.com/office/drawing/2014/main" id="{6948016E-48C4-2B40-80ED-09FA81E81447}"/>
              </a:ext>
            </a:extLst>
          </p:cNvPr>
          <p:cNvSpPr/>
          <p:nvPr/>
        </p:nvSpPr>
        <p:spPr>
          <a:xfrm>
            <a:off x="2047140" y="1814235"/>
            <a:ext cx="9108540" cy="461665"/>
          </a:xfrm>
          <a:prstGeom prst="rect">
            <a:avLst/>
          </a:prstGeom>
        </p:spPr>
        <p:txBody>
          <a:bodyPr wrap="square">
            <a:spAutoFit/>
          </a:bodyPr>
          <a:lstStyle/>
          <a:p>
            <a:r>
              <a:rPr lang="en" altLang="zh-CN" dirty="0">
                <a:solidFill>
                  <a:srgbClr val="333333"/>
                </a:solidFill>
                <a:latin typeface="Helvetica" pitchFamily="2" charset="0"/>
              </a:rPr>
              <a:t>If there is a portfolio optimization with two highly correlated assets. </a:t>
            </a:r>
          </a:p>
        </p:txBody>
      </p:sp>
    </p:spTree>
    <p:extLst>
      <p:ext uri="{BB962C8B-B14F-4D97-AF65-F5344CB8AC3E}">
        <p14:creationId xmlns:p14="http://schemas.microsoft.com/office/powerpoint/2010/main" val="34123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pic>
        <p:nvPicPr>
          <p:cNvPr id="3" name="图片 2">
            <a:extLst>
              <a:ext uri="{FF2B5EF4-FFF2-40B4-BE49-F238E27FC236}">
                <a16:creationId xmlns:a16="http://schemas.microsoft.com/office/drawing/2014/main" id="{8A39344A-5D97-DF4E-BBCD-EB313C72CD93}"/>
              </a:ext>
            </a:extLst>
          </p:cNvPr>
          <p:cNvPicPr>
            <a:picLocks noChangeAspect="1"/>
          </p:cNvPicPr>
          <p:nvPr/>
        </p:nvPicPr>
        <p:blipFill>
          <a:blip r:embed="rId3"/>
          <a:stretch>
            <a:fillRect/>
          </a:stretch>
        </p:blipFill>
        <p:spPr>
          <a:xfrm>
            <a:off x="4496236" y="509239"/>
            <a:ext cx="7377054" cy="4970206"/>
          </a:xfrm>
          <a:prstGeom prst="rect">
            <a:avLst/>
          </a:prstGeom>
        </p:spPr>
      </p:pic>
      <p:sp>
        <p:nvSpPr>
          <p:cNvPr id="4" name="文本框 3">
            <a:extLst>
              <a:ext uri="{FF2B5EF4-FFF2-40B4-BE49-F238E27FC236}">
                <a16:creationId xmlns:a16="http://schemas.microsoft.com/office/drawing/2014/main" id="{21936F7F-E75E-5348-A877-9156B5870ED9}"/>
              </a:ext>
            </a:extLst>
          </p:cNvPr>
          <p:cNvSpPr txBox="1"/>
          <p:nvPr/>
        </p:nvSpPr>
        <p:spPr>
          <a:xfrm>
            <a:off x="1295973" y="591964"/>
            <a:ext cx="1733167" cy="584775"/>
          </a:xfrm>
          <a:prstGeom prst="rect">
            <a:avLst/>
          </a:prstGeom>
          <a:noFill/>
        </p:spPr>
        <p:txBody>
          <a:bodyPr wrap="none" rtlCol="0">
            <a:spAutoFit/>
          </a:bodyPr>
          <a:lstStyle/>
          <a:p>
            <a:r>
              <a:rPr kumimoji="1" lang="en-US" altLang="zh-CN" sz="3200" dirty="0">
                <a:solidFill>
                  <a:schemeClr val="bg1"/>
                </a:solidFill>
                <a:latin typeface="Helvetica" pitchFamily="2" charset="0"/>
              </a:rPr>
              <a:t>example</a:t>
            </a:r>
            <a:endParaRPr kumimoji="1" lang="zh-CN" altLang="en-US" sz="3200" dirty="0">
              <a:solidFill>
                <a:schemeClr val="bg1"/>
              </a:solidFill>
              <a:latin typeface="Helvetica" pitchFamily="2" charset="0"/>
            </a:endParaRPr>
          </a:p>
        </p:txBody>
      </p:sp>
    </p:spTree>
    <p:extLst>
      <p:ext uri="{BB962C8B-B14F-4D97-AF65-F5344CB8AC3E}">
        <p14:creationId xmlns:p14="http://schemas.microsoft.com/office/powerpoint/2010/main" val="415371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11" name="矩形 10"/>
          <p:cNvSpPr/>
          <p:nvPr/>
        </p:nvSpPr>
        <p:spPr>
          <a:xfrm>
            <a:off x="1099414" y="578825"/>
            <a:ext cx="1710726" cy="584775"/>
          </a:xfrm>
          <a:prstGeom prst="rect">
            <a:avLst/>
          </a:prstGeom>
        </p:spPr>
        <p:txBody>
          <a:bodyPr wrap="none">
            <a:spAutoFit/>
          </a:bodyPr>
          <a:lstStyle/>
          <a:p>
            <a:pPr algn="ctr"/>
            <a:r>
              <a:rPr lang="en-US" altLang="zh-CN" sz="3200" dirty="0">
                <a:solidFill>
                  <a:schemeClr val="bg1"/>
                </a:solidFill>
                <a:latin typeface="Helvetica" pitchFamily="2" charset="0"/>
                <a:ea typeface="黑体" panose="02010609060101010101" pitchFamily="49" charset="-122"/>
              </a:rPr>
              <a:t>Problem</a:t>
            </a:r>
            <a:endParaRPr lang="zh-CN" altLang="en-US" sz="3200" dirty="0">
              <a:solidFill>
                <a:schemeClr val="bg1"/>
              </a:solidFill>
              <a:latin typeface="Helvetica" pitchFamily="2" charset="0"/>
              <a:ea typeface="黑体" panose="02010609060101010101" pitchFamily="49" charset="-122"/>
            </a:endParaRPr>
          </a:p>
        </p:txBody>
      </p:sp>
      <p:sp>
        <p:nvSpPr>
          <p:cNvPr id="3" name="矩形 2"/>
          <p:cNvSpPr/>
          <p:nvPr/>
        </p:nvSpPr>
        <p:spPr>
          <a:xfrm>
            <a:off x="1048745" y="2383812"/>
            <a:ext cx="9617971" cy="1015663"/>
          </a:xfrm>
          <a:prstGeom prst="rect">
            <a:avLst/>
          </a:prstGeom>
        </p:spPr>
        <p:txBody>
          <a:bodyPr wrap="square">
            <a:spAutoFit/>
          </a:bodyPr>
          <a:lstStyle/>
          <a:p>
            <a:pPr lvl="0">
              <a:lnSpc>
                <a:spcPct val="150000"/>
              </a:lnSpc>
              <a:buSzPct val="80000"/>
            </a:pPr>
            <a:r>
              <a:rPr lang="en-US" altLang="zh-CN" dirty="0">
                <a:solidFill>
                  <a:srgbClr val="333333"/>
                </a:solidFill>
                <a:latin typeface="Helvetica" pitchFamily="2" charset="0"/>
              </a:rPr>
              <a:t>The problem is the presumed risk of the strategy.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11" name="矩形 10"/>
          <p:cNvSpPr/>
          <p:nvPr/>
        </p:nvSpPr>
        <p:spPr>
          <a:xfrm>
            <a:off x="1099414" y="578825"/>
            <a:ext cx="1710726" cy="584775"/>
          </a:xfrm>
          <a:prstGeom prst="rect">
            <a:avLst/>
          </a:prstGeom>
        </p:spPr>
        <p:txBody>
          <a:bodyPr wrap="none">
            <a:spAutoFit/>
          </a:bodyPr>
          <a:lstStyle/>
          <a:p>
            <a:pPr algn="ctr"/>
            <a:r>
              <a:rPr lang="en-US" altLang="zh-CN" sz="3200" dirty="0">
                <a:solidFill>
                  <a:schemeClr val="bg1"/>
                </a:solidFill>
                <a:latin typeface="Helvetica" pitchFamily="2" charset="0"/>
                <a:ea typeface="黑体" panose="02010609060101010101" pitchFamily="49" charset="-122"/>
              </a:rPr>
              <a:t>Problem</a:t>
            </a:r>
            <a:endParaRPr lang="zh-CN" altLang="en-US" sz="3200" dirty="0">
              <a:solidFill>
                <a:schemeClr val="bg1"/>
              </a:solidFill>
              <a:latin typeface="Helvetica" pitchFamily="2" charset="0"/>
              <a:ea typeface="黑体" panose="02010609060101010101" pitchFamily="49" charset="-122"/>
            </a:endParaRPr>
          </a:p>
        </p:txBody>
      </p:sp>
      <p:sp>
        <p:nvSpPr>
          <p:cNvPr id="2" name="矩形 1"/>
          <p:cNvSpPr/>
          <p:nvPr/>
        </p:nvSpPr>
        <p:spPr>
          <a:xfrm>
            <a:off x="891823" y="2019258"/>
            <a:ext cx="9710404" cy="4524315"/>
          </a:xfrm>
          <a:prstGeom prst="rect">
            <a:avLst/>
          </a:prstGeom>
        </p:spPr>
        <p:txBody>
          <a:bodyPr wrap="square">
            <a:spAutoFit/>
          </a:bodyPr>
          <a:lstStyle/>
          <a:p>
            <a:endPar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endParaRPr>
          </a:p>
          <a:p>
            <a:endPar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endParaRPr>
          </a:p>
          <a:p>
            <a:r>
              <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rPr>
              <a:t>There are two problems with this</a:t>
            </a:r>
            <a:r>
              <a:rPr lang="zh-CN" altLang="en-US" dirty="0">
                <a:solidFill>
                  <a:srgbClr val="000000"/>
                </a:solidFill>
                <a:latin typeface="Arial" panose="020B0604020202020204" pitchFamily="34" charset="0"/>
                <a:ea typeface="微软雅黑 Light" panose="020B0502040204020203" pitchFamily="34" charset="-122"/>
                <a:cs typeface="Arial" panose="020B0604020202020204" pitchFamily="34" charset="0"/>
              </a:rPr>
              <a:t>：</a:t>
            </a:r>
            <a:endPar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endParaRPr>
          </a:p>
          <a:p>
            <a:endPar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endParaRPr>
          </a:p>
          <a:p>
            <a:r>
              <a:rPr lang="en-US" altLang="zh-CN" b="1" dirty="0">
                <a:solidFill>
                  <a:srgbClr val="000000"/>
                </a:solidFill>
                <a:latin typeface="Arial" panose="020B0604020202020204" pitchFamily="34" charset="0"/>
                <a:ea typeface="微软雅黑 Light" panose="020B0502040204020203" pitchFamily="34" charset="-122"/>
                <a:cs typeface="Arial" panose="020B0604020202020204" pitchFamily="34" charset="0"/>
              </a:rPr>
              <a:t>The first </a:t>
            </a:r>
            <a:r>
              <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rPr>
              <a:t>is the combined effect of portfolio optimization with estimation error. </a:t>
            </a:r>
          </a:p>
          <a:p>
            <a:r>
              <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rPr>
              <a:t>If the number happens to be high because of (positive) estimation error, the optimizer will tend to take large opposite positions in the two assets to exploit this illusory safety.</a:t>
            </a:r>
          </a:p>
          <a:p>
            <a:r>
              <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rPr>
              <a:t> The estimated correlation will be randomly distributed around the true value and any error will be amplified by the optimization.</a:t>
            </a:r>
            <a:endParaRPr lang="zh-CN" altLang="en-US" dirty="0">
              <a:solidFill>
                <a:srgbClr val="000000"/>
              </a:solidFill>
              <a:latin typeface="Arial" panose="020B0604020202020204" pitchFamily="34" charset="0"/>
              <a:ea typeface="微软雅黑 Light" panose="020B0502040204020203" pitchFamily="34" charset="-122"/>
              <a:cs typeface="Arial" panose="020B0604020202020204" pitchFamily="34" charset="0"/>
            </a:endParaRPr>
          </a:p>
          <a:p>
            <a:endParaRPr lang="zh-CN" altLang="en-US" dirty="0">
              <a:solidFill>
                <a:srgbClr val="000000"/>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11" name="矩形 10"/>
          <p:cNvSpPr/>
          <p:nvPr/>
        </p:nvSpPr>
        <p:spPr>
          <a:xfrm>
            <a:off x="1099414" y="578825"/>
            <a:ext cx="1710726" cy="584775"/>
          </a:xfrm>
          <a:prstGeom prst="rect">
            <a:avLst/>
          </a:prstGeom>
        </p:spPr>
        <p:txBody>
          <a:bodyPr wrap="none">
            <a:spAutoFit/>
          </a:bodyPr>
          <a:lstStyle/>
          <a:p>
            <a:pPr algn="ctr"/>
            <a:r>
              <a:rPr lang="en-US" altLang="zh-CN" sz="3200" dirty="0">
                <a:solidFill>
                  <a:schemeClr val="bg1"/>
                </a:solidFill>
                <a:latin typeface="Helvetica" pitchFamily="2" charset="0"/>
                <a:ea typeface="黑体" panose="02010609060101010101" pitchFamily="49" charset="-122"/>
              </a:rPr>
              <a:t>Problem</a:t>
            </a:r>
            <a:endParaRPr lang="zh-CN" altLang="en-US" sz="3200" dirty="0">
              <a:solidFill>
                <a:schemeClr val="bg1"/>
              </a:solidFill>
              <a:latin typeface="Helvetica" pitchFamily="2" charset="0"/>
              <a:ea typeface="黑体" panose="02010609060101010101" pitchFamily="49" charset="-122"/>
            </a:endParaRPr>
          </a:p>
        </p:txBody>
      </p:sp>
      <p:sp>
        <p:nvSpPr>
          <p:cNvPr id="2" name="矩形 1"/>
          <p:cNvSpPr/>
          <p:nvPr/>
        </p:nvSpPr>
        <p:spPr>
          <a:xfrm>
            <a:off x="847578" y="2314226"/>
            <a:ext cx="9710404" cy="1569660"/>
          </a:xfrm>
          <a:prstGeom prst="rect">
            <a:avLst/>
          </a:prstGeom>
        </p:spPr>
        <p:txBody>
          <a:bodyPr wrap="square">
            <a:spAutoFit/>
          </a:bodyPr>
          <a:lstStyle/>
          <a:p>
            <a:r>
              <a:rPr lang="en-US" altLang="zh-CN" b="1" dirty="0">
                <a:solidFill>
                  <a:srgbClr val="000000"/>
                </a:solidFill>
                <a:latin typeface="Arial" panose="020B0604020202020204" pitchFamily="34" charset="0"/>
                <a:ea typeface="微软雅黑 Light" panose="020B0502040204020203" pitchFamily="34" charset="-122"/>
                <a:cs typeface="Arial" panose="020B0604020202020204" pitchFamily="34" charset="0"/>
              </a:rPr>
              <a:t>The second problem </a:t>
            </a:r>
            <a:r>
              <a:rPr lang="en-US" altLang="zh-CN" dirty="0">
                <a:solidFill>
                  <a:srgbClr val="000000"/>
                </a:solidFill>
                <a:latin typeface="Arial" panose="020B0604020202020204" pitchFamily="34" charset="0"/>
                <a:ea typeface="微软雅黑 Light" panose="020B0502040204020203" pitchFamily="34" charset="-122"/>
                <a:cs typeface="Arial" panose="020B0604020202020204" pitchFamily="34" charset="0"/>
              </a:rPr>
              <a:t>is that the true correlation may change over time. If we start with a very high correlation, there is probably more chance that it will drop rather than increase.</a:t>
            </a:r>
          </a:p>
          <a:p>
            <a:endParaRPr lang="zh-CN" altLang="en-US" dirty="0">
              <a:solidFill>
                <a:srgbClr val="000000"/>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24934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11" name="矩形 10"/>
          <p:cNvSpPr/>
          <p:nvPr/>
        </p:nvSpPr>
        <p:spPr>
          <a:xfrm>
            <a:off x="609699" y="578825"/>
            <a:ext cx="2690159" cy="584775"/>
          </a:xfrm>
          <a:prstGeom prst="rect">
            <a:avLst/>
          </a:prstGeom>
        </p:spPr>
        <p:txBody>
          <a:bodyPr wrap="none">
            <a:spAutoFit/>
          </a:bodyPr>
          <a:lstStyle/>
          <a:p>
            <a:pPr algn="ctr"/>
            <a:r>
              <a:rPr lang="en-US" altLang="zh-CN" sz="3200" dirty="0">
                <a:solidFill>
                  <a:schemeClr val="bg1"/>
                </a:solidFill>
                <a:latin typeface="Helvetica" pitchFamily="2" charset="0"/>
                <a:ea typeface="黑体" panose="02010609060101010101" pitchFamily="49" charset="-122"/>
              </a:rPr>
              <a:t>Stress-testing</a:t>
            </a:r>
            <a:endParaRPr lang="zh-CN" altLang="en-US" sz="3200" dirty="0">
              <a:solidFill>
                <a:schemeClr val="bg1"/>
              </a:solidFill>
              <a:latin typeface="Helvetica" pitchFamily="2" charset="0"/>
              <a:ea typeface="黑体" panose="02010609060101010101" pitchFamily="49" charset="-122"/>
            </a:endParaRPr>
          </a:p>
        </p:txBody>
      </p:sp>
      <p:pic>
        <p:nvPicPr>
          <p:cNvPr id="4" name="图片 3">
            <a:extLst>
              <a:ext uri="{FF2B5EF4-FFF2-40B4-BE49-F238E27FC236}">
                <a16:creationId xmlns:a16="http://schemas.microsoft.com/office/drawing/2014/main" id="{97A0081C-E9FB-7044-B4AF-DDADD00C38BD}"/>
              </a:ext>
            </a:extLst>
          </p:cNvPr>
          <p:cNvPicPr>
            <a:picLocks noChangeAspect="1"/>
          </p:cNvPicPr>
          <p:nvPr/>
        </p:nvPicPr>
        <p:blipFill>
          <a:blip r:embed="rId3"/>
          <a:stretch>
            <a:fillRect/>
          </a:stretch>
        </p:blipFill>
        <p:spPr>
          <a:xfrm>
            <a:off x="5128931" y="509239"/>
            <a:ext cx="5829300" cy="3848100"/>
          </a:xfrm>
          <a:prstGeom prst="rect">
            <a:avLst/>
          </a:prstGeom>
        </p:spPr>
      </p:pic>
      <p:sp>
        <p:nvSpPr>
          <p:cNvPr id="5" name="矩形 4">
            <a:extLst>
              <a:ext uri="{FF2B5EF4-FFF2-40B4-BE49-F238E27FC236}">
                <a16:creationId xmlns:a16="http://schemas.microsoft.com/office/drawing/2014/main" id="{F927D6C8-1961-7842-82A1-7317B14186BD}"/>
              </a:ext>
            </a:extLst>
          </p:cNvPr>
          <p:cNvSpPr/>
          <p:nvPr/>
        </p:nvSpPr>
        <p:spPr>
          <a:xfrm>
            <a:off x="171796" y="3970851"/>
            <a:ext cx="6096000" cy="2308324"/>
          </a:xfrm>
          <a:prstGeom prst="rect">
            <a:avLst/>
          </a:prstGeom>
        </p:spPr>
        <p:txBody>
          <a:bodyPr>
            <a:spAutoFit/>
          </a:bodyPr>
          <a:lstStyle/>
          <a:p>
            <a:r>
              <a:rPr lang="en" altLang="zh-CN" dirty="0">
                <a:solidFill>
                  <a:srgbClr val="333333"/>
                </a:solidFill>
                <a:latin typeface="Helvetica" pitchFamily="2" charset="0"/>
              </a:rPr>
              <a:t>This is why we need stress-testing, which involves changing the parameters to assess the sensitivity of the results. Figure 7 examines the volatility of the current optimized portfolio as the correlation coefficient decreases.</a:t>
            </a:r>
            <a:endParaRPr lang="zh-CN" altLang="en-US" dirty="0"/>
          </a:p>
        </p:txBody>
      </p:sp>
    </p:spTree>
    <p:extLst>
      <p:ext uri="{BB962C8B-B14F-4D97-AF65-F5344CB8AC3E}">
        <p14:creationId xmlns:p14="http://schemas.microsoft.com/office/powerpoint/2010/main" val="27292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DD883A5C-EB43-F343-B631-B203652841C6}"/>
              </a:ext>
            </a:extLst>
          </p:cNvPr>
          <p:cNvSpPr/>
          <p:nvPr/>
        </p:nvSpPr>
        <p:spPr>
          <a:xfrm>
            <a:off x="788395" y="4409769"/>
            <a:ext cx="7640709" cy="830997"/>
          </a:xfrm>
          <a:prstGeom prst="rect">
            <a:avLst/>
          </a:prstGeom>
        </p:spPr>
        <p:txBody>
          <a:bodyPr wrap="square">
            <a:spAutoFit/>
          </a:bodyPr>
          <a:lstStyle/>
          <a:p>
            <a:pPr fontAlgn="base"/>
            <a:r>
              <a:rPr lang="en-US" altLang="zh-CN" dirty="0">
                <a:latin typeface="Arial" panose="020B0604020202020204" pitchFamily="34" charset="0"/>
                <a:cs typeface="Arial" panose="020B0604020202020204" pitchFamily="34" charset="0"/>
              </a:rPr>
              <a:t>What actually happened to this correlation is described in Figure 8. </a:t>
            </a:r>
          </a:p>
        </p:txBody>
      </p:sp>
      <p:pic>
        <p:nvPicPr>
          <p:cNvPr id="7" name="Picture 4">
            <a:extLst>
              <a:ext uri="{FF2B5EF4-FFF2-40B4-BE49-F238E27FC236}">
                <a16:creationId xmlns:a16="http://schemas.microsoft.com/office/drawing/2014/main" id="{D4A9E811-445C-3342-89A4-7A3F9FD97EE8}"/>
              </a:ext>
            </a:extLst>
          </p:cNvPr>
          <p:cNvPicPr>
            <a:picLocks noChangeAspect="1"/>
          </p:cNvPicPr>
          <p:nvPr/>
        </p:nvPicPr>
        <p:blipFill>
          <a:blip r:embed="rId3"/>
          <a:stretch>
            <a:fillRect/>
          </a:stretch>
        </p:blipFill>
        <p:spPr>
          <a:xfrm>
            <a:off x="5098143" y="158844"/>
            <a:ext cx="6985000" cy="4279900"/>
          </a:xfrm>
          <a:prstGeom prst="rect">
            <a:avLst/>
          </a:prstGeom>
        </p:spPr>
      </p:pic>
    </p:spTree>
    <p:extLst>
      <p:ext uri="{BB962C8B-B14F-4D97-AF65-F5344CB8AC3E}">
        <p14:creationId xmlns:p14="http://schemas.microsoft.com/office/powerpoint/2010/main" val="19731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13" name="矩形 12"/>
          <p:cNvSpPr/>
          <p:nvPr/>
        </p:nvSpPr>
        <p:spPr>
          <a:xfrm>
            <a:off x="1224453" y="509239"/>
            <a:ext cx="1460656"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黑体" panose="02010609060101010101" pitchFamily="49" charset="-122"/>
                <a:cs typeface="Arial" panose="020B0604020202020204" pitchFamily="34" charset="0"/>
              </a:rPr>
              <a:t>History</a:t>
            </a:r>
            <a:endParaRPr lang="zh-CN" altLang="en-US" sz="3200" dirty="0">
              <a:solidFill>
                <a:schemeClr val="bg1"/>
              </a:solidFill>
              <a:latin typeface="Arial" panose="020B0604020202020204" pitchFamily="34" charset="0"/>
              <a:ea typeface="黑体" panose="02010609060101010101" pitchFamily="49" charset="-122"/>
              <a:cs typeface="Arial" panose="020B0604020202020204" pitchFamily="34" charset="0"/>
            </a:endParaRPr>
          </a:p>
        </p:txBody>
      </p:sp>
      <p:sp>
        <p:nvSpPr>
          <p:cNvPr id="2" name="矩形 1">
            <a:extLst>
              <a:ext uri="{FF2B5EF4-FFF2-40B4-BE49-F238E27FC236}">
                <a16:creationId xmlns:a16="http://schemas.microsoft.com/office/drawing/2014/main" id="{2A9F4910-EC27-3A4A-A887-CE4D43ED3A01}"/>
              </a:ext>
            </a:extLst>
          </p:cNvPr>
          <p:cNvSpPr/>
          <p:nvPr/>
        </p:nvSpPr>
        <p:spPr>
          <a:xfrm>
            <a:off x="1157111" y="2083393"/>
            <a:ext cx="9660046" cy="2308324"/>
          </a:xfrm>
          <a:prstGeom prst="rect">
            <a:avLst/>
          </a:prstGeom>
        </p:spPr>
        <p:txBody>
          <a:bodyPr wrap="square">
            <a:spAutoFit/>
          </a:bodyPr>
          <a:lstStyle/>
          <a:p>
            <a:r>
              <a:rPr lang="en" altLang="zh-CN" dirty="0">
                <a:solidFill>
                  <a:srgbClr val="333333"/>
                </a:solidFill>
                <a:latin typeface="Helvetica" pitchFamily="2" charset="0"/>
              </a:rPr>
              <a:t>In 1994, LTCM was founded by Meriwether</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Meriwether took with him a group of traders and academics, who had been part of Salomon's bond-arbitrage group. Together, they set up a 'hedge' fund using similar principles at Salomon.</a:t>
            </a:r>
          </a:p>
          <a:p>
            <a:endParaRPr lang="en" altLang="zh-CN" dirty="0">
              <a:solidFill>
                <a:srgbClr val="333333"/>
              </a:solidFill>
              <a:latin typeface="Helvetica"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DD883A5C-EB43-F343-B631-B203652841C6}"/>
              </a:ext>
            </a:extLst>
          </p:cNvPr>
          <p:cNvSpPr/>
          <p:nvPr/>
        </p:nvSpPr>
        <p:spPr>
          <a:xfrm>
            <a:off x="788395" y="4409769"/>
            <a:ext cx="7640709" cy="461665"/>
          </a:xfrm>
          <a:prstGeom prst="rect">
            <a:avLst/>
          </a:prstGeom>
        </p:spPr>
        <p:txBody>
          <a:bodyPr wrap="square">
            <a:spAutoFit/>
          </a:bodyPr>
          <a:lstStyle/>
          <a:p>
            <a:pPr fontAlgn="base"/>
            <a:endParaRPr lang="en-US" altLang="zh-CN" dirty="0">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BC9FFEF0-C364-6449-B493-B282EE6724EA}"/>
              </a:ext>
            </a:extLst>
          </p:cNvPr>
          <p:cNvSpPr/>
          <p:nvPr/>
        </p:nvSpPr>
        <p:spPr>
          <a:xfrm>
            <a:off x="536682" y="4409769"/>
            <a:ext cx="7640709" cy="1938992"/>
          </a:xfrm>
          <a:prstGeom prst="rect">
            <a:avLst/>
          </a:prstGeom>
        </p:spPr>
        <p:txBody>
          <a:bodyPr wrap="square">
            <a:spAutoFit/>
          </a:bodyPr>
          <a:lstStyle/>
          <a:p>
            <a:r>
              <a:rPr lang="en" altLang="zh-CN" dirty="0">
                <a:solidFill>
                  <a:srgbClr val="333333"/>
                </a:solidFill>
                <a:latin typeface="Helvetica" pitchFamily="2" charset="0"/>
              </a:rPr>
              <a:t>The problem is that as soon as the correlation drops to 0.80, the safety ratio decreases to 5.2. With a normal distribution, With a Student t(4), however, the odds move to 1 month out of 306, or one year out of 26. Now the odds of failure are not so remote.</a:t>
            </a:r>
            <a:endParaRPr lang="zh-CN" altLang="en-US" dirty="0"/>
          </a:p>
        </p:txBody>
      </p:sp>
      <p:pic>
        <p:nvPicPr>
          <p:cNvPr id="5" name="图片 4">
            <a:extLst>
              <a:ext uri="{FF2B5EF4-FFF2-40B4-BE49-F238E27FC236}">
                <a16:creationId xmlns:a16="http://schemas.microsoft.com/office/drawing/2014/main" id="{17DB7F86-14CC-D149-BC20-0AD03118017C}"/>
              </a:ext>
            </a:extLst>
          </p:cNvPr>
          <p:cNvPicPr>
            <a:picLocks noChangeAspect="1"/>
          </p:cNvPicPr>
          <p:nvPr/>
        </p:nvPicPr>
        <p:blipFill>
          <a:blip r:embed="rId3"/>
          <a:stretch>
            <a:fillRect/>
          </a:stretch>
        </p:blipFill>
        <p:spPr>
          <a:xfrm>
            <a:off x="4601219" y="240102"/>
            <a:ext cx="6489700" cy="396240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墨迹 7">
                <a:extLst>
                  <a:ext uri="{FF2B5EF4-FFF2-40B4-BE49-F238E27FC236}">
                    <a16:creationId xmlns:a16="http://schemas.microsoft.com/office/drawing/2014/main" id="{16FD3615-579B-014E-81EF-D87813E05E2D}"/>
                  </a:ext>
                </a:extLst>
              </p14:cNvPr>
              <p14:cNvContentPartPr/>
              <p14:nvPr/>
            </p14:nvContentPartPr>
            <p14:xfrm>
              <a:off x="4721998" y="3167103"/>
              <a:ext cx="399960" cy="24120"/>
            </p14:xfrm>
          </p:contentPart>
        </mc:Choice>
        <mc:Fallback xmlns="">
          <p:pic>
            <p:nvPicPr>
              <p:cNvPr id="8" name="墨迹 7">
                <a:extLst>
                  <a:ext uri="{FF2B5EF4-FFF2-40B4-BE49-F238E27FC236}">
                    <a16:creationId xmlns:a16="http://schemas.microsoft.com/office/drawing/2014/main" id="{16FD3615-579B-014E-81EF-D87813E05E2D}"/>
                  </a:ext>
                </a:extLst>
              </p:cNvPr>
              <p:cNvPicPr/>
              <p:nvPr/>
            </p:nvPicPr>
            <p:blipFill>
              <a:blip r:embed="rId5"/>
              <a:stretch>
                <a:fillRect/>
              </a:stretch>
            </p:blipFill>
            <p:spPr>
              <a:xfrm>
                <a:off x="4667998" y="3059463"/>
                <a:ext cx="5076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墨迹 8">
                <a:extLst>
                  <a:ext uri="{FF2B5EF4-FFF2-40B4-BE49-F238E27FC236}">
                    <a16:creationId xmlns:a16="http://schemas.microsoft.com/office/drawing/2014/main" id="{C7B45289-4A45-1E47-8344-4AC9C0AE563B}"/>
                  </a:ext>
                </a:extLst>
              </p14:cNvPr>
              <p14:cNvContentPartPr/>
              <p14:nvPr/>
            </p14:nvContentPartPr>
            <p14:xfrm>
              <a:off x="6623518" y="3148023"/>
              <a:ext cx="413640" cy="27720"/>
            </p14:xfrm>
          </p:contentPart>
        </mc:Choice>
        <mc:Fallback xmlns="">
          <p:pic>
            <p:nvPicPr>
              <p:cNvPr id="9" name="墨迹 8">
                <a:extLst>
                  <a:ext uri="{FF2B5EF4-FFF2-40B4-BE49-F238E27FC236}">
                    <a16:creationId xmlns:a16="http://schemas.microsoft.com/office/drawing/2014/main" id="{C7B45289-4A45-1E47-8344-4AC9C0AE563B}"/>
                  </a:ext>
                </a:extLst>
              </p:cNvPr>
              <p:cNvPicPr/>
              <p:nvPr/>
            </p:nvPicPr>
            <p:blipFill>
              <a:blip r:embed="rId7"/>
              <a:stretch>
                <a:fillRect/>
              </a:stretch>
            </p:blipFill>
            <p:spPr>
              <a:xfrm>
                <a:off x="6569878" y="3040383"/>
                <a:ext cx="521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墨迹 9">
                <a:extLst>
                  <a:ext uri="{FF2B5EF4-FFF2-40B4-BE49-F238E27FC236}">
                    <a16:creationId xmlns:a16="http://schemas.microsoft.com/office/drawing/2014/main" id="{99F181EA-91CF-E24A-A84B-A01C6BA928C3}"/>
                  </a:ext>
                </a:extLst>
              </p14:cNvPr>
              <p14:cNvContentPartPr/>
              <p14:nvPr/>
            </p14:nvContentPartPr>
            <p14:xfrm>
              <a:off x="10163038" y="3162063"/>
              <a:ext cx="632520" cy="9720"/>
            </p14:xfrm>
          </p:contentPart>
        </mc:Choice>
        <mc:Fallback xmlns="">
          <p:pic>
            <p:nvPicPr>
              <p:cNvPr id="10" name="墨迹 9">
                <a:extLst>
                  <a:ext uri="{FF2B5EF4-FFF2-40B4-BE49-F238E27FC236}">
                    <a16:creationId xmlns:a16="http://schemas.microsoft.com/office/drawing/2014/main" id="{99F181EA-91CF-E24A-A84B-A01C6BA928C3}"/>
                  </a:ext>
                </a:extLst>
              </p:cNvPr>
              <p:cNvPicPr/>
              <p:nvPr/>
            </p:nvPicPr>
            <p:blipFill>
              <a:blip r:embed="rId9"/>
              <a:stretch>
                <a:fillRect/>
              </a:stretch>
            </p:blipFill>
            <p:spPr>
              <a:xfrm>
                <a:off x="10109038" y="3054063"/>
                <a:ext cx="740160" cy="225360"/>
              </a:xfrm>
              <a:prstGeom prst="rect">
                <a:avLst/>
              </a:prstGeom>
            </p:spPr>
          </p:pic>
        </mc:Fallback>
      </mc:AlternateContent>
    </p:spTree>
    <p:extLst>
      <p:ext uri="{BB962C8B-B14F-4D97-AF65-F5344CB8AC3E}">
        <p14:creationId xmlns:p14="http://schemas.microsoft.com/office/powerpoint/2010/main" val="21064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EC2F8408-3879-E44C-803E-310F16D39D98}"/>
              </a:ext>
            </a:extLst>
          </p:cNvPr>
          <p:cNvSpPr/>
          <p:nvPr/>
        </p:nvSpPr>
        <p:spPr>
          <a:xfrm>
            <a:off x="1452073" y="2314226"/>
            <a:ext cx="8607318" cy="3046988"/>
          </a:xfrm>
          <a:prstGeom prst="rect">
            <a:avLst/>
          </a:prstGeom>
        </p:spPr>
        <p:txBody>
          <a:bodyPr wrap="square">
            <a:spAutoFit/>
          </a:bodyPr>
          <a:lstStyle/>
          <a:p>
            <a:r>
              <a:rPr lang="en" altLang="zh-CN" dirty="0">
                <a:solidFill>
                  <a:srgbClr val="333333"/>
                </a:solidFill>
                <a:latin typeface="Helvetica" pitchFamily="2" charset="0"/>
              </a:rPr>
              <a:t>Estimation risk increases with the number of parameters. The more parameters are estimated, the greater the chance that errors will interact with each other and create a misleading picture of risk. </a:t>
            </a:r>
          </a:p>
          <a:p>
            <a:endParaRPr lang="en" altLang="zh-CN" dirty="0">
              <a:solidFill>
                <a:srgbClr val="333333"/>
              </a:solidFill>
              <a:latin typeface="Helvetica" pitchFamily="2" charset="0"/>
            </a:endParaRP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One cannot rely on the same covariance matrix to perform the portfolio optimization and to measure risk.</a:t>
            </a:r>
            <a:endParaRPr lang="zh-CN" altLang="en-US" dirty="0"/>
          </a:p>
        </p:txBody>
      </p:sp>
    </p:spTree>
    <p:extLst>
      <p:ext uri="{BB962C8B-B14F-4D97-AF65-F5344CB8AC3E}">
        <p14:creationId xmlns:p14="http://schemas.microsoft.com/office/powerpoint/2010/main" val="143541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2C243FEE-BEE3-FD47-9449-7425BA03A18E}"/>
              </a:ext>
            </a:extLst>
          </p:cNvPr>
          <p:cNvPicPr>
            <a:picLocks noChangeAspect="1"/>
          </p:cNvPicPr>
          <p:nvPr/>
        </p:nvPicPr>
        <p:blipFill>
          <a:blip r:embed="rId3"/>
          <a:stretch>
            <a:fillRect/>
          </a:stretch>
        </p:blipFill>
        <p:spPr>
          <a:xfrm>
            <a:off x="2047140" y="2108200"/>
            <a:ext cx="6565900" cy="2641600"/>
          </a:xfrm>
          <a:prstGeom prst="rect">
            <a:avLst/>
          </a:prstGeom>
        </p:spPr>
      </p:pic>
      <p:sp>
        <p:nvSpPr>
          <p:cNvPr id="5" name="矩形 4">
            <a:extLst>
              <a:ext uri="{FF2B5EF4-FFF2-40B4-BE49-F238E27FC236}">
                <a16:creationId xmlns:a16="http://schemas.microsoft.com/office/drawing/2014/main" id="{4019BE8C-1D8A-3B4F-92E9-93A8D92413CC}"/>
              </a:ext>
            </a:extLst>
          </p:cNvPr>
          <p:cNvSpPr/>
          <p:nvPr/>
        </p:nvSpPr>
        <p:spPr>
          <a:xfrm>
            <a:off x="1061884" y="5078846"/>
            <a:ext cx="7491593" cy="1200329"/>
          </a:xfrm>
          <a:prstGeom prst="rect">
            <a:avLst/>
          </a:prstGeom>
        </p:spPr>
        <p:txBody>
          <a:bodyPr wrap="square">
            <a:spAutoFit/>
          </a:bodyPr>
          <a:lstStyle/>
          <a:p>
            <a:r>
              <a:rPr lang="en" altLang="zh-CN" dirty="0">
                <a:solidFill>
                  <a:srgbClr val="333333"/>
                </a:solidFill>
                <a:latin typeface="Helvetica" pitchFamily="2" charset="0"/>
              </a:rPr>
              <a:t>Table 4 shows that the bias can be quite substantial. With 50 assets, the true VAR is nearly 5 times the estimated VAR.</a:t>
            </a:r>
            <a:endParaRPr lang="zh-CN" altLang="en-US" dirty="0"/>
          </a:p>
        </p:txBody>
      </p:sp>
      <p:sp>
        <p:nvSpPr>
          <p:cNvPr id="6" name="矩形 5">
            <a:extLst>
              <a:ext uri="{FF2B5EF4-FFF2-40B4-BE49-F238E27FC236}">
                <a16:creationId xmlns:a16="http://schemas.microsoft.com/office/drawing/2014/main" id="{2D5FCC63-DA9C-9742-91FB-75240FEC50C1}"/>
              </a:ext>
            </a:extLst>
          </p:cNvPr>
          <p:cNvSpPr/>
          <p:nvPr/>
        </p:nvSpPr>
        <p:spPr>
          <a:xfrm>
            <a:off x="3565584" y="973990"/>
            <a:ext cx="6096000" cy="830997"/>
          </a:xfrm>
          <a:prstGeom prst="rect">
            <a:avLst/>
          </a:prstGeom>
        </p:spPr>
        <p:txBody>
          <a:bodyPr>
            <a:spAutoFit/>
          </a:bodyPr>
          <a:lstStyle/>
          <a:p>
            <a:r>
              <a:rPr lang="en" altLang="zh-CN" dirty="0">
                <a:solidFill>
                  <a:srgbClr val="333333"/>
                </a:solidFill>
                <a:latin typeface="Helvetica" pitchFamily="2" charset="0"/>
              </a:rPr>
              <a:t>A similar problem occurs when traders try to 'game' a VAR system. </a:t>
            </a:r>
            <a:endParaRPr lang="zh-CN" altLang="en-US" dirty="0"/>
          </a:p>
        </p:txBody>
      </p:sp>
    </p:spTree>
    <p:extLst>
      <p:ext uri="{BB962C8B-B14F-4D97-AF65-F5344CB8AC3E}">
        <p14:creationId xmlns:p14="http://schemas.microsoft.com/office/powerpoint/2010/main" val="34170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uxiaoqian.CCT\Desktop\标准PPT\素材\图片25.png"/>
          <p:cNvPicPr>
            <a:picLocks noChangeAspect="1" noChangeArrowheads="1"/>
          </p:cNvPicPr>
          <p:nvPr/>
        </p:nvPicPr>
        <p:blipFill>
          <a:blip r:embed="rId2"/>
          <a:srcRect/>
          <a:stretch>
            <a:fillRect/>
          </a:stretch>
        </p:blipFill>
        <p:spPr bwMode="auto">
          <a:xfrm>
            <a:off x="-9525" y="9035"/>
            <a:ext cx="12203113" cy="6869113"/>
          </a:xfrm>
          <a:prstGeom prst="rect">
            <a:avLst/>
          </a:prstGeom>
          <a:noFill/>
        </p:spPr>
      </p:pic>
      <p:sp>
        <p:nvSpPr>
          <p:cNvPr id="3" name="矩形 2"/>
          <p:cNvSpPr/>
          <p:nvPr/>
        </p:nvSpPr>
        <p:spPr>
          <a:xfrm>
            <a:off x="5247001" y="2195833"/>
            <a:ext cx="1104790" cy="1077218"/>
          </a:xfrm>
          <a:prstGeom prst="rect">
            <a:avLst/>
          </a:prstGeom>
        </p:spPr>
        <p:txBody>
          <a:bodyPr wrap="none">
            <a:spAutoFit/>
          </a:bodyPr>
          <a:lstStyle/>
          <a:p>
            <a:pPr algn="ctr"/>
            <a:r>
              <a:rPr lang="en-US" altLang="zh-CN" sz="6400" b="1" dirty="0">
                <a:solidFill>
                  <a:schemeClr val="bg1"/>
                </a:solidFill>
              </a:rPr>
              <a:t>05</a:t>
            </a:r>
            <a:endParaRPr lang="zh-CN" altLang="en-US" sz="6400" b="1" dirty="0">
              <a:solidFill>
                <a:schemeClr val="bg1"/>
              </a:solidFill>
            </a:endParaRPr>
          </a:p>
        </p:txBody>
      </p:sp>
      <p:sp>
        <p:nvSpPr>
          <p:cNvPr id="2" name="矩形 1">
            <a:extLst>
              <a:ext uri="{FF2B5EF4-FFF2-40B4-BE49-F238E27FC236}">
                <a16:creationId xmlns:a16="http://schemas.microsoft.com/office/drawing/2014/main" id="{24DEC7AE-11F3-784A-AC8E-D1DC00EB417D}"/>
              </a:ext>
            </a:extLst>
          </p:cNvPr>
          <p:cNvSpPr/>
          <p:nvPr/>
        </p:nvSpPr>
        <p:spPr>
          <a:xfrm>
            <a:off x="4089346" y="3312674"/>
            <a:ext cx="3827458" cy="584775"/>
          </a:xfrm>
          <a:prstGeom prst="rect">
            <a:avLst/>
          </a:prstGeom>
        </p:spPr>
        <p:txBody>
          <a:bodyPr wrap="none">
            <a:spAutoFit/>
          </a:bodyPr>
          <a:lstStyle/>
          <a:p>
            <a:r>
              <a:rPr lang="en" altLang="zh-CN" sz="3200" b="1" dirty="0">
                <a:solidFill>
                  <a:schemeClr val="bg1"/>
                </a:solidFill>
                <a:latin typeface="Arial" panose="020B0604020202020204" pitchFamily="34" charset="0"/>
                <a:cs typeface="Arial" panose="020B0604020202020204" pitchFamily="34" charset="0"/>
              </a:rPr>
              <a:t>LTCM’s risk profile</a:t>
            </a:r>
            <a:endParaRPr lang="zh-CN" altLang="en-US" sz="3200" dirty="0"/>
          </a:p>
        </p:txBody>
      </p:sp>
    </p:spTree>
    <p:extLst>
      <p:ext uri="{BB962C8B-B14F-4D97-AF65-F5344CB8AC3E}">
        <p14:creationId xmlns:p14="http://schemas.microsoft.com/office/powerpoint/2010/main" val="3806397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63683A9A-E74C-3F47-9DEB-9B8413809691}"/>
              </a:ext>
            </a:extLst>
          </p:cNvPr>
          <p:cNvSpPr/>
          <p:nvPr/>
        </p:nvSpPr>
        <p:spPr>
          <a:xfrm>
            <a:off x="536682" y="2901111"/>
            <a:ext cx="9512710" cy="3046988"/>
          </a:xfrm>
          <a:prstGeom prst="rect">
            <a:avLst/>
          </a:prstGeom>
        </p:spPr>
        <p:txBody>
          <a:bodyPr wrap="square">
            <a:spAutoFit/>
          </a:bodyPr>
          <a:lstStyle/>
          <a:p>
            <a:pPr fontAlgn="base"/>
            <a:br>
              <a:rPr lang="en" altLang="zh-CN" dirty="0">
                <a:solidFill>
                  <a:srgbClr val="333333"/>
                </a:solidFill>
                <a:latin typeface="Helvetica" pitchFamily="2" charset="0"/>
              </a:rPr>
            </a:br>
            <a:r>
              <a:rPr lang="en" altLang="zh-CN" dirty="0">
                <a:solidFill>
                  <a:srgbClr val="333333"/>
                </a:solidFill>
                <a:latin typeface="Helvetica" pitchFamily="2" charset="0"/>
              </a:rPr>
              <a:t>LTCM failed because of </a:t>
            </a:r>
            <a:r>
              <a:rPr lang="en" altLang="zh-CN" dirty="0">
                <a:solidFill>
                  <a:srgbClr val="FF0000"/>
                </a:solidFill>
                <a:latin typeface="Helvetica" pitchFamily="2" charset="0"/>
              </a:rPr>
              <a:t>its inability to measure</a:t>
            </a:r>
            <a:r>
              <a:rPr lang="zh-CN" altLang="en-US" dirty="0">
                <a:solidFill>
                  <a:srgbClr val="FF0000"/>
                </a:solidFill>
                <a:latin typeface="Helvetica" pitchFamily="2" charset="0"/>
              </a:rPr>
              <a:t> </a:t>
            </a:r>
            <a:r>
              <a:rPr lang="en" altLang="zh-CN" dirty="0">
                <a:solidFill>
                  <a:srgbClr val="FF0000"/>
                </a:solidFill>
                <a:latin typeface="Helvetica" pitchFamily="2" charset="0"/>
              </a:rPr>
              <a:t>and manage its risk. </a:t>
            </a:r>
            <a:r>
              <a:rPr lang="en" altLang="zh-CN" dirty="0">
                <a:solidFill>
                  <a:srgbClr val="333333"/>
                </a:solidFill>
                <a:latin typeface="Helvetica" pitchFamily="2" charset="0"/>
              </a:rPr>
              <a:t>This was due to the fact that LTCM's trades were rather undiversified. </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Table 5 describes the exposure of various reported trades to fundamental risk factors. All the trades were exposed to increased market volatility. Most were exposed to liquidity risk (which is correlated with volatility). Many were exposed to default risk.</a:t>
            </a:r>
          </a:p>
        </p:txBody>
      </p:sp>
      <p:pic>
        <p:nvPicPr>
          <p:cNvPr id="5" name="图片 4">
            <a:extLst>
              <a:ext uri="{FF2B5EF4-FFF2-40B4-BE49-F238E27FC236}">
                <a16:creationId xmlns:a16="http://schemas.microsoft.com/office/drawing/2014/main" id="{AA7301E4-A913-AA49-A81B-6BA1E926D7EF}"/>
              </a:ext>
            </a:extLst>
          </p:cNvPr>
          <p:cNvPicPr>
            <a:picLocks noChangeAspect="1"/>
          </p:cNvPicPr>
          <p:nvPr/>
        </p:nvPicPr>
        <p:blipFill>
          <a:blip r:embed="rId3"/>
          <a:stretch>
            <a:fillRect/>
          </a:stretch>
        </p:blipFill>
        <p:spPr>
          <a:xfrm>
            <a:off x="4262582" y="509239"/>
            <a:ext cx="6451600" cy="2603500"/>
          </a:xfrm>
          <a:prstGeom prst="rect">
            <a:avLst/>
          </a:prstGeom>
        </p:spPr>
      </p:pic>
    </p:spTree>
    <p:extLst>
      <p:ext uri="{BB962C8B-B14F-4D97-AF65-F5344CB8AC3E}">
        <p14:creationId xmlns:p14="http://schemas.microsoft.com/office/powerpoint/2010/main" val="251417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5F4A792C-BDF7-A345-87B8-D894F79A4DC8}"/>
              </a:ext>
            </a:extLst>
          </p:cNvPr>
          <p:cNvSpPr/>
          <p:nvPr/>
        </p:nvSpPr>
        <p:spPr>
          <a:xfrm>
            <a:off x="1716672" y="1804987"/>
            <a:ext cx="9145588" cy="4154984"/>
          </a:xfrm>
          <a:prstGeom prst="rect">
            <a:avLst/>
          </a:prstGeom>
        </p:spPr>
        <p:txBody>
          <a:bodyPr wrap="square">
            <a:spAutoFit/>
          </a:bodyPr>
          <a:lstStyle/>
          <a:p>
            <a:br>
              <a:rPr lang="en" altLang="zh-CN" dirty="0"/>
            </a:br>
            <a:r>
              <a:rPr lang="en" altLang="zh-CN" dirty="0">
                <a:solidFill>
                  <a:srgbClr val="333333"/>
                </a:solidFill>
                <a:latin typeface="Helvetica" pitchFamily="2" charset="0"/>
              </a:rPr>
              <a:t>LTCM is a good example of the </a:t>
            </a:r>
            <a:r>
              <a:rPr lang="en" altLang="zh-CN" dirty="0">
                <a:solidFill>
                  <a:srgbClr val="FF0000"/>
                </a:solidFill>
                <a:latin typeface="Helvetica" pitchFamily="2" charset="0"/>
              </a:rPr>
              <a:t>biases in portfolio optimization. </a:t>
            </a:r>
            <a:r>
              <a:rPr lang="en" altLang="zh-CN" dirty="0">
                <a:solidFill>
                  <a:srgbClr val="333333"/>
                </a:solidFill>
                <a:latin typeface="Helvetica" pitchFamily="2" charset="0"/>
              </a:rPr>
              <a:t>Only a few of the 'convergence' trades could truly qualify as arbitrage trades. </a:t>
            </a:r>
          </a:p>
          <a:p>
            <a:r>
              <a:rPr lang="en" altLang="zh-CN" dirty="0">
                <a:solidFill>
                  <a:srgbClr val="333333"/>
                </a:solidFill>
                <a:latin typeface="Helvetica" pitchFamily="2" charset="0"/>
              </a:rPr>
              <a:t>One example is the long position in the off-the-run bond offset by a short position in the on-the-run equivalent. </a:t>
            </a:r>
          </a:p>
          <a:p>
            <a:r>
              <a:rPr lang="en" altLang="zh-CN" dirty="0">
                <a:solidFill>
                  <a:srgbClr val="333333"/>
                </a:solidFill>
                <a:latin typeface="Helvetica" pitchFamily="2" charset="0"/>
              </a:rPr>
              <a:t>In this case, the probability of default is identical and eventually, the two bonds will converge to the same value </a:t>
            </a:r>
          </a:p>
          <a:p>
            <a:r>
              <a:rPr lang="en" altLang="zh-CN" dirty="0">
                <a:solidFill>
                  <a:srgbClr val="333333"/>
                </a:solidFill>
                <a:latin typeface="Helvetica" pitchFamily="2" charset="0"/>
              </a:rPr>
              <a:t>In the meantime, though, the spread could widen further, thus requiring the fund to carry enough capital to absorb temporary losses.</a:t>
            </a:r>
            <a:endParaRPr lang="zh-CN" altLang="en-US" dirty="0"/>
          </a:p>
        </p:txBody>
      </p:sp>
    </p:spTree>
    <p:extLst>
      <p:ext uri="{BB962C8B-B14F-4D97-AF65-F5344CB8AC3E}">
        <p14:creationId xmlns:p14="http://schemas.microsoft.com/office/powerpoint/2010/main" val="30288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6682" y="0"/>
            <a:ext cx="2840037" cy="1804987"/>
          </a:xfrm>
          <a:prstGeom prst="rect">
            <a:avLst/>
          </a:prstGeom>
          <a:noFill/>
        </p:spPr>
      </p:pic>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8ACB1885-9D79-C145-91B6-B2867E5E3E84}"/>
              </a:ext>
            </a:extLst>
          </p:cNvPr>
          <p:cNvSpPr/>
          <p:nvPr/>
        </p:nvSpPr>
        <p:spPr>
          <a:xfrm>
            <a:off x="973395" y="1874573"/>
            <a:ext cx="9306232" cy="4524315"/>
          </a:xfrm>
          <a:prstGeom prst="rect">
            <a:avLst/>
          </a:prstGeom>
        </p:spPr>
        <p:txBody>
          <a:bodyPr wrap="square">
            <a:spAutoFit/>
          </a:bodyPr>
          <a:lstStyle/>
          <a:p>
            <a:pPr fontAlgn="base"/>
            <a:r>
              <a:rPr lang="en" altLang="zh-CN" dirty="0">
                <a:solidFill>
                  <a:srgbClr val="333333"/>
                </a:solidFill>
                <a:latin typeface="Helvetica" pitchFamily="2" charset="0"/>
              </a:rPr>
              <a:t>the LTCM portfolio was also exposed to </a:t>
            </a:r>
            <a:r>
              <a:rPr lang="en" altLang="zh-CN" dirty="0">
                <a:solidFill>
                  <a:srgbClr val="FF0000"/>
                </a:solidFill>
                <a:latin typeface="Helvetica" pitchFamily="2" charset="0"/>
              </a:rPr>
              <a:t>liquidity risk</a:t>
            </a:r>
            <a:r>
              <a:rPr lang="en" altLang="zh-CN" dirty="0">
                <a:solidFill>
                  <a:srgbClr val="333333"/>
                </a:solidFill>
                <a:latin typeface="Helvetica" pitchFamily="2" charset="0"/>
              </a:rPr>
              <a:t>, which causes losses when volatility increases. </a:t>
            </a:r>
          </a:p>
          <a:p>
            <a:pPr fontAlgn="base"/>
            <a:r>
              <a:rPr lang="en" altLang="zh-CN" dirty="0">
                <a:solidFill>
                  <a:srgbClr val="333333"/>
                </a:solidFill>
                <a:latin typeface="Helvetica" pitchFamily="2" charset="0"/>
              </a:rPr>
              <a:t>LTCM liked to compare itself to a Wall Street investment bank, like Salomon Brothers, which was leveraged by the same amount, about 25 times. </a:t>
            </a:r>
            <a:r>
              <a:rPr lang="en" altLang="zh-CN" dirty="0">
                <a:solidFill>
                  <a:srgbClr val="FF0000"/>
                </a:solidFill>
                <a:latin typeface="Helvetica" pitchFamily="2" charset="0"/>
              </a:rPr>
              <a:t>This comparison is faulty for a number of reasons. </a:t>
            </a:r>
            <a:r>
              <a:rPr lang="en" altLang="zh-CN" dirty="0">
                <a:solidFill>
                  <a:srgbClr val="333333"/>
                </a:solidFill>
                <a:latin typeface="Helvetica" pitchFamily="2" charset="0"/>
              </a:rPr>
              <a:t>First, bank portfolios are more diversified. They deal with fixed income markets, currencies, equities, and commodities. </a:t>
            </a:r>
          </a:p>
          <a:p>
            <a:pPr fontAlgn="base"/>
            <a:r>
              <a:rPr lang="en" altLang="zh-CN" dirty="0">
                <a:solidFill>
                  <a:srgbClr val="333333"/>
                </a:solidFill>
                <a:latin typeface="Helvetica" pitchFamily="2" charset="0"/>
              </a:rPr>
              <a:t>Second, brokers' trading activities actually benefit from increased volatility, as volatile markets generate greater trading volume and revenues. </a:t>
            </a:r>
          </a:p>
          <a:p>
            <a:pPr fontAlgn="base"/>
            <a:r>
              <a:rPr lang="en" altLang="zh-CN" dirty="0">
                <a:solidFill>
                  <a:srgbClr val="333333"/>
                </a:solidFill>
                <a:latin typeface="Helvetica" pitchFamily="2" charset="0"/>
              </a:rPr>
              <a:t>Finally, investment banks can have access to fresh funds much faster than any hedge fund.</a:t>
            </a:r>
            <a:endParaRPr lang="en" altLang="zh-CN" b="0" i="0" dirty="0">
              <a:solidFill>
                <a:srgbClr val="333333"/>
              </a:solidFill>
              <a:effectLst/>
              <a:latin typeface="Helvetica" pitchFamily="2" charset="0"/>
            </a:endParaRPr>
          </a:p>
        </p:txBody>
      </p:sp>
    </p:spTree>
    <p:extLst>
      <p:ext uri="{BB962C8B-B14F-4D97-AF65-F5344CB8AC3E}">
        <p14:creationId xmlns:p14="http://schemas.microsoft.com/office/powerpoint/2010/main" val="9801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uxiaoqian.CCT\Desktop\标准PPT\素材\图片25.png"/>
          <p:cNvPicPr>
            <a:picLocks noChangeAspect="1" noChangeArrowheads="1"/>
          </p:cNvPicPr>
          <p:nvPr/>
        </p:nvPicPr>
        <p:blipFill>
          <a:blip r:embed="rId2"/>
          <a:srcRect/>
          <a:stretch>
            <a:fillRect/>
          </a:stretch>
        </p:blipFill>
        <p:spPr bwMode="auto">
          <a:xfrm>
            <a:off x="-9525" y="9035"/>
            <a:ext cx="12203113" cy="6869113"/>
          </a:xfrm>
          <a:prstGeom prst="rect">
            <a:avLst/>
          </a:prstGeom>
          <a:noFill/>
        </p:spPr>
      </p:pic>
      <p:sp>
        <p:nvSpPr>
          <p:cNvPr id="3" name="矩形 2"/>
          <p:cNvSpPr/>
          <p:nvPr/>
        </p:nvSpPr>
        <p:spPr>
          <a:xfrm>
            <a:off x="5247001" y="2195833"/>
            <a:ext cx="1104790" cy="1077218"/>
          </a:xfrm>
          <a:prstGeom prst="rect">
            <a:avLst/>
          </a:prstGeom>
        </p:spPr>
        <p:txBody>
          <a:bodyPr wrap="none">
            <a:spAutoFit/>
          </a:bodyPr>
          <a:lstStyle/>
          <a:p>
            <a:pPr algn="ctr"/>
            <a:r>
              <a:rPr lang="en-US" altLang="zh-CN" sz="6400" b="1" dirty="0">
                <a:solidFill>
                  <a:schemeClr val="bg1"/>
                </a:solidFill>
              </a:rPr>
              <a:t>06</a:t>
            </a:r>
            <a:endParaRPr lang="zh-CN" altLang="en-US" sz="6400" b="1" dirty="0">
              <a:solidFill>
                <a:schemeClr val="bg1"/>
              </a:solidFill>
            </a:endParaRPr>
          </a:p>
        </p:txBody>
      </p:sp>
      <p:sp>
        <p:nvSpPr>
          <p:cNvPr id="2" name="矩形 1">
            <a:extLst>
              <a:ext uri="{FF2B5EF4-FFF2-40B4-BE49-F238E27FC236}">
                <a16:creationId xmlns:a16="http://schemas.microsoft.com/office/drawing/2014/main" id="{78D4BA79-9FCB-9E4B-9129-7BD9681A373D}"/>
              </a:ext>
            </a:extLst>
          </p:cNvPr>
          <p:cNvSpPr/>
          <p:nvPr/>
        </p:nvSpPr>
        <p:spPr>
          <a:xfrm>
            <a:off x="4683428" y="3230665"/>
            <a:ext cx="2932852" cy="584775"/>
          </a:xfrm>
          <a:prstGeom prst="rect">
            <a:avLst/>
          </a:prstGeom>
        </p:spPr>
        <p:txBody>
          <a:bodyPr wrap="square">
            <a:spAutoFit/>
          </a:bodyPr>
          <a:lstStyle/>
          <a:p>
            <a:pPr fontAlgn="base"/>
            <a:r>
              <a:rPr lang="en" altLang="zh-CN" sz="3200" b="1" dirty="0">
                <a:solidFill>
                  <a:schemeClr val="bg1"/>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5431102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862410" y="509239"/>
            <a:ext cx="184730" cy="584775"/>
          </a:xfrm>
          <a:prstGeom prst="rect">
            <a:avLst/>
          </a:prstGeom>
        </p:spPr>
        <p:txBody>
          <a:bodyPr wrap="none">
            <a:spAutoFit/>
          </a:bodyPr>
          <a:lstStyle/>
          <a:p>
            <a:pPr algn="ctr"/>
            <a:endParaRPr lang="zh-CN" altLang="en-US" sz="3200" dirty="0">
              <a:solidFill>
                <a:schemeClr val="bg1"/>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2F556393-A928-3E4E-A0AB-ED678F0877B6}"/>
              </a:ext>
            </a:extLst>
          </p:cNvPr>
          <p:cNvSpPr/>
          <p:nvPr/>
        </p:nvSpPr>
        <p:spPr>
          <a:xfrm>
            <a:off x="536682" y="1894848"/>
            <a:ext cx="4754828" cy="461665"/>
          </a:xfrm>
          <a:prstGeom prst="rect">
            <a:avLst/>
          </a:prstGeom>
        </p:spPr>
        <p:txBody>
          <a:bodyPr wrap="none">
            <a:spAutoFit/>
          </a:bodyPr>
          <a:lstStyle/>
          <a:p>
            <a:r>
              <a:rPr lang="en" altLang="zh-CN" dirty="0">
                <a:solidFill>
                  <a:srgbClr val="333333"/>
                </a:solidFill>
                <a:latin typeface="Helvetica" pitchFamily="2" charset="0"/>
              </a:rPr>
              <a:t>1.severely underestimated its risk</a:t>
            </a:r>
            <a:endParaRPr lang="zh-CN" altLang="en-US" dirty="0"/>
          </a:p>
        </p:txBody>
      </p:sp>
      <p:sp>
        <p:nvSpPr>
          <p:cNvPr id="4" name="矩形 3">
            <a:extLst>
              <a:ext uri="{FF2B5EF4-FFF2-40B4-BE49-F238E27FC236}">
                <a16:creationId xmlns:a16="http://schemas.microsoft.com/office/drawing/2014/main" id="{A74C858E-2C34-D748-817E-477A542E59EC}"/>
              </a:ext>
            </a:extLst>
          </p:cNvPr>
          <p:cNvSpPr/>
          <p:nvPr/>
        </p:nvSpPr>
        <p:spPr>
          <a:xfrm>
            <a:off x="536682" y="2432416"/>
            <a:ext cx="11468504" cy="1569660"/>
          </a:xfrm>
          <a:prstGeom prst="rect">
            <a:avLst/>
          </a:prstGeom>
        </p:spPr>
        <p:txBody>
          <a:bodyPr wrap="square">
            <a:spAutoFit/>
          </a:bodyPr>
          <a:lstStyle/>
          <a:p>
            <a:r>
              <a:rPr lang="en-US" altLang="zh-CN" dirty="0">
                <a:solidFill>
                  <a:srgbClr val="333333"/>
                </a:solidFill>
                <a:latin typeface="Helvetica" pitchFamily="2" charset="0"/>
              </a:rPr>
              <a:t>2.</a:t>
            </a:r>
            <a:r>
              <a:rPr lang="en" altLang="zh-CN" dirty="0">
                <a:solidFill>
                  <a:srgbClr val="333333"/>
                </a:solidFill>
                <a:latin typeface="Helvetica" pitchFamily="2" charset="0"/>
              </a:rPr>
              <a:t>maximizing expected returns subject to a constraint on VAR</a:t>
            </a:r>
            <a:r>
              <a:rPr lang="zh-CN" altLang="en-US" dirty="0">
                <a:solidFill>
                  <a:srgbClr val="333333"/>
                </a:solidFill>
                <a:latin typeface="Helvetica" pitchFamily="2" charset="0"/>
              </a:rPr>
              <a:t> </a:t>
            </a:r>
            <a:r>
              <a:rPr lang="en" altLang="zh-CN" dirty="0">
                <a:solidFill>
                  <a:srgbClr val="333333"/>
                </a:solidFill>
                <a:latin typeface="Helvetica" pitchFamily="2" charset="0"/>
              </a:rPr>
              <a:t> created huge leverage and extreme sensitivity to instability in the correlations. We have also learned the danger of building measures of event risk based on very recent price data.</a:t>
            </a:r>
            <a:endParaRPr lang="zh-CN" altLang="en-US" dirty="0"/>
          </a:p>
        </p:txBody>
      </p:sp>
      <p:sp>
        <p:nvSpPr>
          <p:cNvPr id="5" name="矩形 4">
            <a:extLst>
              <a:ext uri="{FF2B5EF4-FFF2-40B4-BE49-F238E27FC236}">
                <a16:creationId xmlns:a16="http://schemas.microsoft.com/office/drawing/2014/main" id="{F383108A-1540-6045-9D4B-BC11F4198575}"/>
              </a:ext>
            </a:extLst>
          </p:cNvPr>
          <p:cNvSpPr/>
          <p:nvPr/>
        </p:nvSpPr>
        <p:spPr>
          <a:xfrm>
            <a:off x="536682" y="4085989"/>
            <a:ext cx="10168565" cy="830997"/>
          </a:xfrm>
          <a:prstGeom prst="rect">
            <a:avLst/>
          </a:prstGeom>
        </p:spPr>
        <p:txBody>
          <a:bodyPr wrap="square">
            <a:spAutoFit/>
          </a:bodyPr>
          <a:lstStyle/>
          <a:p>
            <a:r>
              <a:rPr lang="en-US" altLang="zh-CN" dirty="0">
                <a:solidFill>
                  <a:srgbClr val="333333"/>
                </a:solidFill>
                <a:latin typeface="Helvetica" pitchFamily="2" charset="0"/>
              </a:rPr>
              <a:t>3.</a:t>
            </a:r>
            <a:r>
              <a:rPr lang="zh-CN" altLang="en-US" dirty="0">
                <a:solidFill>
                  <a:srgbClr val="333333"/>
                </a:solidFill>
                <a:latin typeface="Helvetica" pitchFamily="2" charset="0"/>
              </a:rPr>
              <a:t> </a:t>
            </a:r>
            <a:r>
              <a:rPr lang="en-US" altLang="zh-CN" dirty="0">
                <a:solidFill>
                  <a:srgbClr val="333333"/>
                </a:solidFill>
                <a:latin typeface="Helvetica" pitchFamily="2" charset="0"/>
              </a:rPr>
              <a:t>M</a:t>
            </a:r>
            <a:r>
              <a:rPr lang="en" altLang="zh-CN" dirty="0" err="1">
                <a:solidFill>
                  <a:srgbClr val="333333"/>
                </a:solidFill>
                <a:latin typeface="Helvetica" pitchFamily="2" charset="0"/>
              </a:rPr>
              <a:t>ake</a:t>
            </a:r>
            <a:r>
              <a:rPr lang="en" altLang="zh-CN" dirty="0">
                <a:solidFill>
                  <a:srgbClr val="333333"/>
                </a:solidFill>
                <a:latin typeface="Helvetica" pitchFamily="2" charset="0"/>
              </a:rPr>
              <a:t> better use of stress-testing, looking at worst-case scenarios for the portfolio at hand. </a:t>
            </a:r>
            <a:endParaRPr lang="zh-CN" altLang="en-US" dirty="0"/>
          </a:p>
        </p:txBody>
      </p:sp>
      <p:sp>
        <p:nvSpPr>
          <p:cNvPr id="6" name="矩形 5">
            <a:extLst>
              <a:ext uri="{FF2B5EF4-FFF2-40B4-BE49-F238E27FC236}">
                <a16:creationId xmlns:a16="http://schemas.microsoft.com/office/drawing/2014/main" id="{E386F4AE-2CB5-8B44-AF90-8D28FB001D02}"/>
              </a:ext>
            </a:extLst>
          </p:cNvPr>
          <p:cNvSpPr/>
          <p:nvPr/>
        </p:nvSpPr>
        <p:spPr>
          <a:xfrm>
            <a:off x="536682" y="5000899"/>
            <a:ext cx="11089895" cy="1569660"/>
          </a:xfrm>
          <a:prstGeom prst="rect">
            <a:avLst/>
          </a:prstGeom>
        </p:spPr>
        <p:txBody>
          <a:bodyPr wrap="none">
            <a:spAutoFit/>
          </a:bodyPr>
          <a:lstStyle/>
          <a:p>
            <a:r>
              <a:rPr lang="en" altLang="zh-CN" dirty="0">
                <a:solidFill>
                  <a:srgbClr val="333333"/>
                </a:solidFill>
                <a:latin typeface="Helvetica" pitchFamily="2" charset="0"/>
              </a:rPr>
              <a:t>4. convergence-arbitrage strategy induced the fund to make undiversified and </a:t>
            </a:r>
          </a:p>
          <a:p>
            <a:r>
              <a:rPr lang="en" altLang="zh-CN" dirty="0">
                <a:solidFill>
                  <a:srgbClr val="333333"/>
                </a:solidFill>
                <a:latin typeface="Helvetica" pitchFamily="2" charset="0"/>
              </a:rPr>
              <a:t>highly leveraged bets on more subtle risks such as credit risks, political risks, </a:t>
            </a:r>
          </a:p>
          <a:p>
            <a:r>
              <a:rPr lang="en" altLang="zh-CN" dirty="0">
                <a:solidFill>
                  <a:srgbClr val="333333"/>
                </a:solidFill>
                <a:latin typeface="Helvetica" pitchFamily="2" charset="0"/>
              </a:rPr>
              <a:t>or market disruptions. dangerous and much riskier than measured by traditional </a:t>
            </a:r>
          </a:p>
          <a:p>
            <a:r>
              <a:rPr lang="en" altLang="zh-CN" dirty="0">
                <a:solidFill>
                  <a:srgbClr val="333333"/>
                </a:solidFill>
                <a:latin typeface="Helvetica" pitchFamily="2" charset="0"/>
              </a:rPr>
              <a:t>risk management systems.</a:t>
            </a:r>
            <a:endParaRPr lang="zh-CN" altLang="en-US" dirty="0">
              <a:solidFill>
                <a:srgbClr val="333333"/>
              </a:solidFill>
              <a:latin typeface="Helvetica" pitchFamily="2" charset="0"/>
            </a:endParaRPr>
          </a:p>
        </p:txBody>
      </p:sp>
    </p:spTree>
    <p:extLst>
      <p:ext uri="{BB962C8B-B14F-4D97-AF65-F5344CB8AC3E}">
        <p14:creationId xmlns:p14="http://schemas.microsoft.com/office/powerpoint/2010/main" val="266144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2" name="矩形 1">
            <a:extLst>
              <a:ext uri="{FF2B5EF4-FFF2-40B4-BE49-F238E27FC236}">
                <a16:creationId xmlns:a16="http://schemas.microsoft.com/office/drawing/2014/main" id="{39BE2DEB-4102-3B4F-BB1D-AF8E3427BC03}"/>
              </a:ext>
            </a:extLst>
          </p:cNvPr>
          <p:cNvSpPr/>
          <p:nvPr/>
        </p:nvSpPr>
        <p:spPr>
          <a:xfrm>
            <a:off x="651492" y="419992"/>
            <a:ext cx="2826415" cy="1077218"/>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Core Strategy </a:t>
            </a:r>
          </a:p>
          <a:p>
            <a:r>
              <a:rPr lang="en" altLang="zh-CN" sz="3200" dirty="0">
                <a:solidFill>
                  <a:schemeClr val="bg1"/>
                </a:solidFill>
                <a:latin typeface="Arial" panose="020B0604020202020204" pitchFamily="34" charset="0"/>
                <a:cs typeface="Arial" panose="020B0604020202020204" pitchFamily="34" charset="0"/>
              </a:rPr>
              <a:t>of LTCM</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786D3E0B-F831-C74B-804A-718B99C0AA6D}"/>
              </a:ext>
            </a:extLst>
          </p:cNvPr>
          <p:cNvSpPr/>
          <p:nvPr/>
        </p:nvSpPr>
        <p:spPr>
          <a:xfrm>
            <a:off x="534761" y="1917202"/>
            <a:ext cx="11007335" cy="3416320"/>
          </a:xfrm>
          <a:prstGeom prst="rect">
            <a:avLst/>
          </a:prstGeom>
        </p:spPr>
        <p:txBody>
          <a:bodyPr wrap="square">
            <a:spAutoFit/>
          </a:bodyPr>
          <a:lstStyle/>
          <a:p>
            <a:r>
              <a:rPr lang="en" altLang="zh-CN" dirty="0">
                <a:solidFill>
                  <a:srgbClr val="333333"/>
                </a:solidFill>
                <a:latin typeface="Helvetica" pitchFamily="2" charset="0"/>
              </a:rPr>
              <a:t> </a:t>
            </a:r>
            <a:r>
              <a:rPr lang="en" altLang="zh-CN" b="1" dirty="0">
                <a:solidFill>
                  <a:srgbClr val="333333"/>
                </a:solidFill>
                <a:latin typeface="Helvetica" pitchFamily="2" charset="0"/>
              </a:rPr>
              <a:t>Relative-value', or ‘Convergence-arbitrage' trades-</a:t>
            </a:r>
            <a:r>
              <a:rPr lang="en" altLang="zh-CN" dirty="0">
                <a:solidFill>
                  <a:srgbClr val="333333"/>
                </a:solidFill>
                <a:latin typeface="Helvetica" pitchFamily="2" charset="0"/>
              </a:rPr>
              <a:t>-</a:t>
            </a:r>
            <a:r>
              <a:rPr lang="en" altLang="zh-CN" dirty="0">
                <a:solidFill>
                  <a:srgbClr val="333333"/>
                </a:solidFill>
                <a:latin typeface="Helvetica" pitchFamily="2" charset="0"/>
                <a:sym typeface="Wingdings" pitchFamily="2" charset="2"/>
              </a:rPr>
              <a:t></a:t>
            </a:r>
            <a:r>
              <a:rPr lang="en" altLang="zh-CN" dirty="0">
                <a:solidFill>
                  <a:srgbClr val="333333"/>
                </a:solidFill>
                <a:latin typeface="Helvetica" pitchFamily="2" charset="0"/>
              </a:rPr>
              <a:t> take advantage of small differences in prices among closely related securities. </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For instance, an off-the-run Treasury bond yielding 6.1% versus 6.0% for the more recently issued on-the-run. The yield spread represents some compensation for liquidity risk. </a:t>
            </a:r>
          </a:p>
          <a:p>
            <a:endParaRPr lang="en" altLang="zh-CN" dirty="0">
              <a:solidFill>
                <a:srgbClr val="333333"/>
              </a:solidFill>
              <a:latin typeface="Helvetica" pitchFamily="2" charset="0"/>
            </a:endParaRPr>
          </a:p>
          <a:p>
            <a:r>
              <a:rPr lang="en" altLang="zh-CN" b="1" dirty="0">
                <a:solidFill>
                  <a:srgbClr val="333333"/>
                </a:solidFill>
                <a:latin typeface="Helvetica" pitchFamily="2" charset="0"/>
              </a:rPr>
              <a:t>The key is that eventually the two bonds must converge to the same value. </a:t>
            </a:r>
          </a:p>
          <a:p>
            <a:endParaRPr lang="en" altLang="zh-CN" dirty="0">
              <a:solidFill>
                <a:srgbClr val="333333"/>
              </a:solidFill>
              <a:latin typeface="Helvetica" pitchFamily="2" charset="0"/>
            </a:endParaRPr>
          </a:p>
        </p:txBody>
      </p:sp>
    </p:spTree>
    <p:extLst>
      <p:ext uri="{BB962C8B-B14F-4D97-AF65-F5344CB8AC3E}">
        <p14:creationId xmlns:p14="http://schemas.microsoft.com/office/powerpoint/2010/main" val="372097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2" name="矩形 1">
            <a:extLst>
              <a:ext uri="{FF2B5EF4-FFF2-40B4-BE49-F238E27FC236}">
                <a16:creationId xmlns:a16="http://schemas.microsoft.com/office/drawing/2014/main" id="{39BE2DEB-4102-3B4F-BB1D-AF8E3427BC03}"/>
              </a:ext>
            </a:extLst>
          </p:cNvPr>
          <p:cNvSpPr/>
          <p:nvPr/>
        </p:nvSpPr>
        <p:spPr>
          <a:xfrm>
            <a:off x="1099416" y="610105"/>
            <a:ext cx="1710725" cy="584775"/>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Problem</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BB5B0474-2C7C-5147-9C51-472A5BE352BD}"/>
              </a:ext>
            </a:extLst>
          </p:cNvPr>
          <p:cNvSpPr/>
          <p:nvPr/>
        </p:nvSpPr>
        <p:spPr>
          <a:xfrm>
            <a:off x="1476721" y="2415092"/>
            <a:ext cx="10077969" cy="3046988"/>
          </a:xfrm>
          <a:prstGeom prst="rect">
            <a:avLst/>
          </a:prstGeom>
        </p:spPr>
        <p:txBody>
          <a:bodyPr wrap="square">
            <a:spAutoFit/>
          </a:bodyPr>
          <a:lstStyle/>
          <a:p>
            <a:r>
              <a:rPr lang="en" altLang="zh-CN" dirty="0">
                <a:solidFill>
                  <a:srgbClr val="333333"/>
                </a:solidFill>
                <a:latin typeface="Helvetica" pitchFamily="2" charset="0"/>
              </a:rPr>
              <a:t>To generate high profits, use </a:t>
            </a:r>
            <a:r>
              <a:rPr lang="en" altLang="zh-CN" b="1" dirty="0">
                <a:solidFill>
                  <a:srgbClr val="333333"/>
                </a:solidFill>
                <a:latin typeface="Helvetica" pitchFamily="2" charset="0"/>
              </a:rPr>
              <a:t>leverage </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To control risk, the target ceiling risk level was set to the volatility of an unleveraged position in US equities.</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 </a:t>
            </a:r>
            <a:r>
              <a:rPr lang="en" altLang="zh-CN" b="1" dirty="0">
                <a:solidFill>
                  <a:srgbClr val="333333"/>
                </a:solidFill>
                <a:latin typeface="Helvetica" pitchFamily="2" charset="0"/>
              </a:rPr>
              <a:t>In essence, positions were obtained by an optimization with a constraint on volatility. Thus, leverage had to be quite large</a:t>
            </a:r>
          </a:p>
          <a:p>
            <a:endParaRPr lang="en" altLang="zh-CN" dirty="0">
              <a:solidFill>
                <a:srgbClr val="333333"/>
              </a:solidFill>
              <a:latin typeface="Helvetica" pitchFamily="2" charset="0"/>
            </a:endParaRPr>
          </a:p>
        </p:txBody>
      </p:sp>
    </p:spTree>
    <p:extLst>
      <p:ext uri="{BB962C8B-B14F-4D97-AF65-F5344CB8AC3E}">
        <p14:creationId xmlns:p14="http://schemas.microsoft.com/office/powerpoint/2010/main" val="31829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2" name="矩形 1">
            <a:extLst>
              <a:ext uri="{FF2B5EF4-FFF2-40B4-BE49-F238E27FC236}">
                <a16:creationId xmlns:a16="http://schemas.microsoft.com/office/drawing/2014/main" id="{39BE2DEB-4102-3B4F-BB1D-AF8E3427BC03}"/>
              </a:ext>
            </a:extLst>
          </p:cNvPr>
          <p:cNvSpPr/>
          <p:nvPr/>
        </p:nvSpPr>
        <p:spPr>
          <a:xfrm>
            <a:off x="996824" y="489312"/>
            <a:ext cx="1915909" cy="1077218"/>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Profitable</a:t>
            </a:r>
          </a:p>
          <a:p>
            <a:endParaRPr lang="zh-CN" altLang="en-US" sz="3200" dirty="0">
              <a:solidFill>
                <a:schemeClr val="bg1"/>
              </a:solidFill>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C07EC081-EFE1-F547-A956-2A10DCABA477}"/>
              </a:ext>
            </a:extLst>
          </p:cNvPr>
          <p:cNvSpPr/>
          <p:nvPr/>
        </p:nvSpPr>
        <p:spPr>
          <a:xfrm>
            <a:off x="1057866" y="2052192"/>
            <a:ext cx="9766570" cy="4154984"/>
          </a:xfrm>
          <a:prstGeom prst="rect">
            <a:avLst/>
          </a:prstGeom>
        </p:spPr>
        <p:txBody>
          <a:bodyPr wrap="square">
            <a:spAutoFit/>
          </a:bodyPr>
          <a:lstStyle/>
          <a:p>
            <a:pPr fontAlgn="base"/>
            <a:r>
              <a:rPr lang="en" altLang="zh-CN" dirty="0">
                <a:solidFill>
                  <a:srgbClr val="333333"/>
                </a:solidFill>
                <a:latin typeface="Helvetica" pitchFamily="2" charset="0"/>
              </a:rPr>
              <a:t>1997, Capital grew from $1 billion to more than $7 billion. The firm was charging lofty fees is 2% of capital plus 25% of profits. (Higher than other hedge funds)</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LTCM's 16 partners had invested roughly $1.9 billion of their own money in the fund.</a:t>
            </a:r>
          </a:p>
          <a:p>
            <a:pPr fontAlgn="base"/>
            <a:r>
              <a:rPr lang="en" altLang="zh-CN" dirty="0">
                <a:solidFill>
                  <a:srgbClr val="333333"/>
                </a:solidFill>
                <a:latin typeface="Helvetica" pitchFamily="2" charset="0"/>
              </a:rPr>
              <a:t>LTCM's balance sheet was about $125 billion----</a:t>
            </a:r>
            <a:r>
              <a:rPr lang="en" altLang="zh-CN" dirty="0">
                <a:solidFill>
                  <a:srgbClr val="333333"/>
                </a:solidFill>
                <a:latin typeface="Helvetica" pitchFamily="2" charset="0"/>
                <a:sym typeface="Wingdings" pitchFamily="2" charset="2"/>
              </a:rPr>
              <a:t></a:t>
            </a:r>
            <a:r>
              <a:rPr lang="en" altLang="zh-CN" dirty="0">
                <a:solidFill>
                  <a:srgbClr val="333333"/>
                </a:solidFill>
                <a:latin typeface="Helvetica" pitchFamily="2" charset="0"/>
              </a:rPr>
              <a:t>total assets -----</a:t>
            </a:r>
            <a:r>
              <a:rPr lang="en" altLang="zh-CN" dirty="0">
                <a:solidFill>
                  <a:srgbClr val="333333"/>
                </a:solidFill>
                <a:latin typeface="Helvetica" pitchFamily="2" charset="0"/>
                <a:sym typeface="Wingdings" pitchFamily="2" charset="2"/>
              </a:rPr>
              <a:t></a:t>
            </a:r>
            <a:r>
              <a:rPr lang="en" altLang="zh-CN" dirty="0">
                <a:solidFill>
                  <a:srgbClr val="333333"/>
                </a:solidFill>
                <a:latin typeface="Helvetica" pitchFamily="2" charset="0"/>
              </a:rPr>
              <a:t>equity $5 billion only-----</a:t>
            </a:r>
            <a:r>
              <a:rPr lang="en" altLang="zh-CN" dirty="0">
                <a:solidFill>
                  <a:srgbClr val="333333"/>
                </a:solidFill>
                <a:latin typeface="Helvetica" pitchFamily="2" charset="0"/>
                <a:sym typeface="Wingdings" pitchFamily="2" charset="2"/>
              </a:rPr>
              <a:t></a:t>
            </a:r>
            <a:r>
              <a:rPr lang="en" altLang="zh-CN" dirty="0">
                <a:solidFill>
                  <a:srgbClr val="333333"/>
                </a:solidFill>
                <a:latin typeface="Helvetica" pitchFamily="2" charset="0"/>
              </a:rPr>
              <a:t>astonishing leverage ratio 25:1--</a:t>
            </a:r>
            <a:r>
              <a:rPr lang="en" altLang="zh-CN" dirty="0">
                <a:solidFill>
                  <a:srgbClr val="333333"/>
                </a:solidFill>
                <a:latin typeface="Helvetica" pitchFamily="2" charset="0"/>
                <a:sym typeface="Wingdings" pitchFamily="2" charset="2"/>
              </a:rPr>
              <a:t></a:t>
            </a:r>
            <a:r>
              <a:rPr lang="en" altLang="zh-CN" dirty="0">
                <a:solidFill>
                  <a:srgbClr val="333333"/>
                </a:solidFill>
                <a:latin typeface="Helvetica" pitchFamily="2" charset="0"/>
              </a:rPr>
              <a:t>most of it borrowed. </a:t>
            </a:r>
          </a:p>
          <a:p>
            <a:pPr fontAlgn="base"/>
            <a:r>
              <a:rPr lang="en" altLang="zh-CN" dirty="0">
                <a:solidFill>
                  <a:srgbClr val="333333"/>
                </a:solidFill>
                <a:latin typeface="Helvetica" pitchFamily="2" charset="0"/>
              </a:rPr>
              <a:t>Even more astonishing ----- the off-balance-sheet position, including swaps, options, and other derivatives-----$1.25 trillion</a:t>
            </a:r>
            <a:endParaRPr lang="en" altLang="zh-CN" b="0" i="0" dirty="0">
              <a:solidFill>
                <a:schemeClr val="bg1">
                  <a:lumMod val="75000"/>
                </a:schemeClr>
              </a:solidFill>
              <a:effectLst/>
              <a:latin typeface="Helvetica" pitchFamily="2" charset="0"/>
            </a:endParaRPr>
          </a:p>
        </p:txBody>
      </p:sp>
    </p:spTree>
    <p:extLst>
      <p:ext uri="{BB962C8B-B14F-4D97-AF65-F5344CB8AC3E}">
        <p14:creationId xmlns:p14="http://schemas.microsoft.com/office/powerpoint/2010/main" val="11905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4" name="矩形 3">
            <a:extLst>
              <a:ext uri="{FF2B5EF4-FFF2-40B4-BE49-F238E27FC236}">
                <a16:creationId xmlns:a16="http://schemas.microsoft.com/office/drawing/2014/main" id="{E8816D56-92B0-DB42-8185-95E8244A650B}"/>
              </a:ext>
            </a:extLst>
          </p:cNvPr>
          <p:cNvSpPr/>
          <p:nvPr/>
        </p:nvSpPr>
        <p:spPr>
          <a:xfrm>
            <a:off x="1371339" y="2232230"/>
            <a:ext cx="8609239" cy="2677656"/>
          </a:xfrm>
          <a:prstGeom prst="rect">
            <a:avLst/>
          </a:prstGeom>
        </p:spPr>
        <p:txBody>
          <a:bodyPr wrap="square">
            <a:spAutoFit/>
          </a:bodyPr>
          <a:lstStyle/>
          <a:p>
            <a:br>
              <a:rPr lang="en" altLang="zh-CN" dirty="0"/>
            </a:br>
            <a:r>
              <a:rPr lang="en" altLang="zh-CN" dirty="0">
                <a:solidFill>
                  <a:srgbClr val="333333"/>
                </a:solidFill>
                <a:latin typeface="Helvetica" pitchFamily="2" charset="0"/>
              </a:rPr>
              <a:t>LTCM was able to leverage its balance sheet through sale-repurchase agreements with commercial and investment banks. </a:t>
            </a:r>
          </a:p>
          <a:p>
            <a:endParaRPr lang="en" altLang="zh-CN" dirty="0">
              <a:solidFill>
                <a:srgbClr val="333333"/>
              </a:solidFill>
              <a:latin typeface="Helvetica" pitchFamily="2" charset="0"/>
            </a:endParaRPr>
          </a:p>
          <a:p>
            <a:r>
              <a:rPr lang="en" altLang="zh-CN" dirty="0">
                <a:solidFill>
                  <a:srgbClr val="333333"/>
                </a:solidFill>
                <a:latin typeface="Helvetica" pitchFamily="2" charset="0"/>
              </a:rPr>
              <a:t>(Under repo agreement, with next-to-zero haircuts, as it was viewed as 'safe' by its lenders. )</a:t>
            </a:r>
            <a:endParaRPr lang="zh-CN" altLang="en-US" dirty="0"/>
          </a:p>
        </p:txBody>
      </p:sp>
      <p:sp>
        <p:nvSpPr>
          <p:cNvPr id="2" name="矩形 1">
            <a:extLst>
              <a:ext uri="{FF2B5EF4-FFF2-40B4-BE49-F238E27FC236}">
                <a16:creationId xmlns:a16="http://schemas.microsoft.com/office/drawing/2014/main" id="{CBEF4E04-1C81-174F-8F93-CE6BAF77C5D1}"/>
              </a:ext>
            </a:extLst>
          </p:cNvPr>
          <p:cNvSpPr/>
          <p:nvPr/>
        </p:nvSpPr>
        <p:spPr>
          <a:xfrm>
            <a:off x="5486795" y="3198168"/>
            <a:ext cx="1218410" cy="461665"/>
          </a:xfrm>
          <a:prstGeom prst="rect">
            <a:avLst/>
          </a:prstGeom>
        </p:spPr>
        <p:txBody>
          <a:bodyPr wrap="none">
            <a:spAutoFit/>
          </a:bodyPr>
          <a:lstStyle/>
          <a:p>
            <a:r>
              <a:rPr lang="en" altLang="zh-CN" dirty="0">
                <a:solidFill>
                  <a:schemeClr val="bg1"/>
                </a:solidFill>
                <a:latin typeface="Arial" panose="020B0604020202020204" pitchFamily="34" charset="0"/>
                <a:cs typeface="Arial" panose="020B0604020202020204" pitchFamily="34" charset="0"/>
              </a:rPr>
              <a:t>Trouble</a:t>
            </a:r>
            <a:endParaRPr lang="zh-CN" altLang="en-US" dirty="0">
              <a:solidFill>
                <a:schemeClr val="bg1"/>
              </a:solidFill>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2242D740-F3E7-8847-AE39-36A5B121541F}"/>
              </a:ext>
            </a:extLst>
          </p:cNvPr>
          <p:cNvSpPr/>
          <p:nvPr/>
        </p:nvSpPr>
        <p:spPr>
          <a:xfrm>
            <a:off x="996824" y="610105"/>
            <a:ext cx="1915909" cy="584775"/>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Profitable</a:t>
            </a:r>
          </a:p>
        </p:txBody>
      </p:sp>
    </p:spTree>
    <p:extLst>
      <p:ext uri="{BB962C8B-B14F-4D97-AF65-F5344CB8AC3E}">
        <p14:creationId xmlns:p14="http://schemas.microsoft.com/office/powerpoint/2010/main" val="19576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uxiaoqian.CCT\Desktop\标准PPT\素材\图片3.png"/>
          <p:cNvPicPr>
            <a:picLocks noChangeAspect="1" noChangeArrowheads="1"/>
          </p:cNvPicPr>
          <p:nvPr/>
        </p:nvPicPr>
        <p:blipFill>
          <a:blip r:embed="rId2"/>
          <a:srcRect/>
          <a:stretch>
            <a:fillRect/>
          </a:stretch>
        </p:blipFill>
        <p:spPr bwMode="auto">
          <a:xfrm>
            <a:off x="534761" y="0"/>
            <a:ext cx="2840037" cy="1804987"/>
          </a:xfrm>
          <a:prstGeom prst="rect">
            <a:avLst/>
          </a:prstGeom>
          <a:noFill/>
        </p:spPr>
      </p:pic>
      <p:sp>
        <p:nvSpPr>
          <p:cNvPr id="4" name="矩形 3">
            <a:extLst>
              <a:ext uri="{FF2B5EF4-FFF2-40B4-BE49-F238E27FC236}">
                <a16:creationId xmlns:a16="http://schemas.microsoft.com/office/drawing/2014/main" id="{4511B9E9-3D39-5D4D-87C3-E1732402110E}"/>
              </a:ext>
            </a:extLst>
          </p:cNvPr>
          <p:cNvSpPr/>
          <p:nvPr/>
        </p:nvSpPr>
        <p:spPr>
          <a:xfrm>
            <a:off x="1040599" y="1804987"/>
            <a:ext cx="8609239" cy="4154984"/>
          </a:xfrm>
          <a:prstGeom prst="rect">
            <a:avLst/>
          </a:prstGeom>
        </p:spPr>
        <p:txBody>
          <a:bodyPr wrap="square">
            <a:spAutoFit/>
          </a:bodyPr>
          <a:lstStyle/>
          <a:p>
            <a:pPr fontAlgn="base"/>
            <a:r>
              <a:rPr lang="en" altLang="zh-CN" dirty="0">
                <a:solidFill>
                  <a:srgbClr val="333333"/>
                </a:solidFill>
                <a:latin typeface="Helvetica" pitchFamily="2" charset="0"/>
              </a:rPr>
              <a:t> LTCM was able to protect its short-term repo positions with term financing (e.g. 6 months) from Wall Street that carried no initial margin. </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LTCM also secured a $900 million credit line from Chase Manhattan and other banks.</a:t>
            </a:r>
          </a:p>
          <a:p>
            <a:pPr fontAlgn="base"/>
            <a:endParaRPr lang="en" altLang="zh-CN" dirty="0">
              <a:solidFill>
                <a:srgbClr val="333333"/>
              </a:solidFill>
              <a:latin typeface="Helvetica" pitchFamily="2" charset="0"/>
            </a:endParaRPr>
          </a:p>
          <a:p>
            <a:pPr fontAlgn="base"/>
            <a:r>
              <a:rPr lang="en" altLang="zh-CN" dirty="0">
                <a:solidFill>
                  <a:srgbClr val="333333"/>
                </a:solidFill>
                <a:latin typeface="Helvetica" pitchFamily="2" charset="0"/>
              </a:rPr>
              <a:t>On the asset side, LTCM was also 'bulletproofing' against a liquidity squeeze. Required investors to keep their money in the fund for a minimum of 3 years, was to avoid forced sales in case of poor performance.</a:t>
            </a:r>
            <a:endParaRPr lang="en" altLang="zh-CN" b="0" i="0" dirty="0">
              <a:solidFill>
                <a:srgbClr val="333333"/>
              </a:solidFill>
              <a:effectLst/>
              <a:latin typeface="Helvetica" pitchFamily="2" charset="0"/>
            </a:endParaRPr>
          </a:p>
        </p:txBody>
      </p:sp>
      <p:sp>
        <p:nvSpPr>
          <p:cNvPr id="3" name="矩形 2">
            <a:extLst>
              <a:ext uri="{FF2B5EF4-FFF2-40B4-BE49-F238E27FC236}">
                <a16:creationId xmlns:a16="http://schemas.microsoft.com/office/drawing/2014/main" id="{4AA26F59-78BB-9A4A-AD5A-2A45D7A7B874}"/>
              </a:ext>
            </a:extLst>
          </p:cNvPr>
          <p:cNvSpPr/>
          <p:nvPr/>
        </p:nvSpPr>
        <p:spPr>
          <a:xfrm>
            <a:off x="996824" y="610106"/>
            <a:ext cx="1915909" cy="584775"/>
          </a:xfrm>
          <a:prstGeom prst="rect">
            <a:avLst/>
          </a:prstGeom>
        </p:spPr>
        <p:txBody>
          <a:bodyPr wrap="none">
            <a:spAutoFit/>
          </a:bodyPr>
          <a:lstStyle/>
          <a:p>
            <a:r>
              <a:rPr lang="en" altLang="zh-CN" sz="3200" dirty="0">
                <a:solidFill>
                  <a:schemeClr val="bg1"/>
                </a:solidFill>
                <a:latin typeface="Arial" panose="020B0604020202020204" pitchFamily="34" charset="0"/>
                <a:cs typeface="Arial" panose="020B0604020202020204" pitchFamily="34" charset="0"/>
              </a:rPr>
              <a:t>Profitable</a:t>
            </a:r>
          </a:p>
        </p:txBody>
      </p:sp>
    </p:spTree>
    <p:extLst>
      <p:ext uri="{BB962C8B-B14F-4D97-AF65-F5344CB8AC3E}">
        <p14:creationId xmlns:p14="http://schemas.microsoft.com/office/powerpoint/2010/main" val="60372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自定义 80">
      <a:dk1>
        <a:srgbClr val="103154"/>
      </a:dk1>
      <a:lt1>
        <a:srgbClr val="FFFFFF"/>
      </a:lt1>
      <a:dk2>
        <a:srgbClr val="00BFC3"/>
      </a:dk2>
      <a:lt2>
        <a:srgbClr val="0096FF"/>
      </a:lt2>
      <a:accent1>
        <a:srgbClr val="D03030"/>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Century Gothic">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4213</TotalTime>
  <Words>1672</Words>
  <Application>Microsoft Macintosh PowerPoint</Application>
  <PresentationFormat>自定义</PresentationFormat>
  <Paragraphs>218</Paragraphs>
  <Slides>48</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48</vt:i4>
      </vt:variant>
    </vt:vector>
  </HeadingPairs>
  <TitlesOfParts>
    <vt:vector size="56" baseType="lpstr">
      <vt:lpstr>黑体</vt:lpstr>
      <vt:lpstr>微软雅黑 Light</vt:lpstr>
      <vt:lpstr>Segoe UI Light</vt:lpstr>
      <vt:lpstr>Arial</vt:lpstr>
      <vt:lpstr>Calibri</vt:lpstr>
      <vt:lpstr>Century Gothic</vt:lpstr>
      <vt:lpstr>Helvetica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PLUS</dc:creator>
  <cp:lastModifiedBy>Liu, Yichen</cp:lastModifiedBy>
  <cp:revision>366</cp:revision>
  <dcterms:created xsi:type="dcterms:W3CDTF">2010-04-12T23:12:00Z</dcterms:created>
  <dcterms:modified xsi:type="dcterms:W3CDTF">2019-09-27T22:26:27Z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KSOProductBuildVer">
    <vt:lpwstr>2052-11.1.0.8597</vt:lpwstr>
  </property>
</Properties>
</file>